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79" r:id="rId28"/>
    <p:sldId id="282" r:id="rId29"/>
    <p:sldId id="283"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A666D-AD7D-4BAF-BF13-F2A10B146B5C}" type="datetimeFigureOut">
              <a:rPr lang="en-US" smtClean="0"/>
              <a:t>4/6/2013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5E5DC-8014-4C90-918D-2655E6E2F49F}" type="slidenum">
              <a:rPr lang="en-US" smtClean="0"/>
              <a:t>‹#›</a:t>
            </a:fld>
            <a:endParaRPr lang="en-US"/>
          </a:p>
        </p:txBody>
      </p:sp>
    </p:spTree>
    <p:extLst>
      <p:ext uri="{BB962C8B-B14F-4D97-AF65-F5344CB8AC3E}">
        <p14:creationId xmlns:p14="http://schemas.microsoft.com/office/powerpoint/2010/main" val="94601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4546-7B24-4A50-9DC0-2AC0DBD67ABF}" type="slidenum">
              <a:rPr lang="en-US" smtClean="0"/>
              <a:pPr/>
              <a:t>1</a:t>
            </a:fld>
            <a:endParaRPr lang="en-US" dirty="0"/>
          </a:p>
        </p:txBody>
      </p:sp>
    </p:spTree>
    <p:extLst>
      <p:ext uri="{BB962C8B-B14F-4D97-AF65-F5344CB8AC3E}">
        <p14:creationId xmlns:p14="http://schemas.microsoft.com/office/powerpoint/2010/main" val="92855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10</a:t>
            </a:fld>
            <a:endParaRPr lang="en-US"/>
          </a:p>
        </p:txBody>
      </p:sp>
    </p:spTree>
    <p:extLst>
      <p:ext uri="{BB962C8B-B14F-4D97-AF65-F5344CB8AC3E}">
        <p14:creationId xmlns:p14="http://schemas.microsoft.com/office/powerpoint/2010/main" val="303483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11</a:t>
            </a:fld>
            <a:endParaRPr lang="en-US"/>
          </a:p>
        </p:txBody>
      </p:sp>
    </p:spTree>
    <p:extLst>
      <p:ext uri="{BB962C8B-B14F-4D97-AF65-F5344CB8AC3E}">
        <p14:creationId xmlns:p14="http://schemas.microsoft.com/office/powerpoint/2010/main" val="1794715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12</a:t>
            </a:fld>
            <a:endParaRPr lang="en-US"/>
          </a:p>
        </p:txBody>
      </p:sp>
    </p:spTree>
    <p:extLst>
      <p:ext uri="{BB962C8B-B14F-4D97-AF65-F5344CB8AC3E}">
        <p14:creationId xmlns:p14="http://schemas.microsoft.com/office/powerpoint/2010/main" val="182298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13</a:t>
            </a:fld>
            <a:endParaRPr lang="en-US"/>
          </a:p>
        </p:txBody>
      </p:sp>
    </p:spTree>
    <p:extLst>
      <p:ext uri="{BB962C8B-B14F-4D97-AF65-F5344CB8AC3E}">
        <p14:creationId xmlns:p14="http://schemas.microsoft.com/office/powerpoint/2010/main" val="150671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14</a:t>
            </a:fld>
            <a:endParaRPr lang="en-US"/>
          </a:p>
        </p:txBody>
      </p:sp>
    </p:spTree>
    <p:extLst>
      <p:ext uri="{BB962C8B-B14F-4D97-AF65-F5344CB8AC3E}">
        <p14:creationId xmlns:p14="http://schemas.microsoft.com/office/powerpoint/2010/main" val="46541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15</a:t>
            </a:fld>
            <a:endParaRPr lang="en-US"/>
          </a:p>
        </p:txBody>
      </p:sp>
    </p:spTree>
    <p:extLst>
      <p:ext uri="{BB962C8B-B14F-4D97-AF65-F5344CB8AC3E}">
        <p14:creationId xmlns:p14="http://schemas.microsoft.com/office/powerpoint/2010/main" val="557533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16</a:t>
            </a:fld>
            <a:endParaRPr lang="en-US"/>
          </a:p>
        </p:txBody>
      </p:sp>
    </p:spTree>
    <p:extLst>
      <p:ext uri="{BB962C8B-B14F-4D97-AF65-F5344CB8AC3E}">
        <p14:creationId xmlns:p14="http://schemas.microsoft.com/office/powerpoint/2010/main" val="1301873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17</a:t>
            </a:fld>
            <a:endParaRPr lang="en-US"/>
          </a:p>
        </p:txBody>
      </p:sp>
    </p:spTree>
    <p:extLst>
      <p:ext uri="{BB962C8B-B14F-4D97-AF65-F5344CB8AC3E}">
        <p14:creationId xmlns:p14="http://schemas.microsoft.com/office/powerpoint/2010/main" val="866057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18</a:t>
            </a:fld>
            <a:endParaRPr lang="en-US"/>
          </a:p>
        </p:txBody>
      </p:sp>
    </p:spTree>
    <p:extLst>
      <p:ext uri="{BB962C8B-B14F-4D97-AF65-F5344CB8AC3E}">
        <p14:creationId xmlns:p14="http://schemas.microsoft.com/office/powerpoint/2010/main" val="257734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19</a:t>
            </a:fld>
            <a:endParaRPr lang="en-US"/>
          </a:p>
        </p:txBody>
      </p:sp>
    </p:spTree>
    <p:extLst>
      <p:ext uri="{BB962C8B-B14F-4D97-AF65-F5344CB8AC3E}">
        <p14:creationId xmlns:p14="http://schemas.microsoft.com/office/powerpoint/2010/main" val="426884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a:t>
            </a:fld>
            <a:endParaRPr lang="en-US"/>
          </a:p>
        </p:txBody>
      </p:sp>
    </p:spTree>
    <p:extLst>
      <p:ext uri="{BB962C8B-B14F-4D97-AF65-F5344CB8AC3E}">
        <p14:creationId xmlns:p14="http://schemas.microsoft.com/office/powerpoint/2010/main" val="319877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20</a:t>
            </a:fld>
            <a:endParaRPr lang="en-US"/>
          </a:p>
        </p:txBody>
      </p:sp>
    </p:spTree>
    <p:extLst>
      <p:ext uri="{BB962C8B-B14F-4D97-AF65-F5344CB8AC3E}">
        <p14:creationId xmlns:p14="http://schemas.microsoft.com/office/powerpoint/2010/main" val="362101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21</a:t>
            </a:fld>
            <a:endParaRPr lang="en-US"/>
          </a:p>
        </p:txBody>
      </p:sp>
    </p:spTree>
    <p:extLst>
      <p:ext uri="{BB962C8B-B14F-4D97-AF65-F5344CB8AC3E}">
        <p14:creationId xmlns:p14="http://schemas.microsoft.com/office/powerpoint/2010/main" val="3830990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22</a:t>
            </a:fld>
            <a:endParaRPr lang="en-US"/>
          </a:p>
        </p:txBody>
      </p:sp>
    </p:spTree>
    <p:extLst>
      <p:ext uri="{BB962C8B-B14F-4D97-AF65-F5344CB8AC3E}">
        <p14:creationId xmlns:p14="http://schemas.microsoft.com/office/powerpoint/2010/main" val="3468960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23</a:t>
            </a:fld>
            <a:endParaRPr lang="en-US"/>
          </a:p>
        </p:txBody>
      </p:sp>
    </p:spTree>
    <p:extLst>
      <p:ext uri="{BB962C8B-B14F-4D97-AF65-F5344CB8AC3E}">
        <p14:creationId xmlns:p14="http://schemas.microsoft.com/office/powerpoint/2010/main" val="37199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24</a:t>
            </a:fld>
            <a:endParaRPr lang="en-US"/>
          </a:p>
        </p:txBody>
      </p:sp>
    </p:spTree>
    <p:extLst>
      <p:ext uri="{BB962C8B-B14F-4D97-AF65-F5344CB8AC3E}">
        <p14:creationId xmlns:p14="http://schemas.microsoft.com/office/powerpoint/2010/main" val="427947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25</a:t>
            </a:fld>
            <a:endParaRPr lang="en-US"/>
          </a:p>
        </p:txBody>
      </p:sp>
    </p:spTree>
    <p:extLst>
      <p:ext uri="{BB962C8B-B14F-4D97-AF65-F5344CB8AC3E}">
        <p14:creationId xmlns:p14="http://schemas.microsoft.com/office/powerpoint/2010/main" val="1141575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26</a:t>
            </a:fld>
            <a:endParaRPr lang="en-US"/>
          </a:p>
        </p:txBody>
      </p:sp>
    </p:spTree>
    <p:extLst>
      <p:ext uri="{BB962C8B-B14F-4D97-AF65-F5344CB8AC3E}">
        <p14:creationId xmlns:p14="http://schemas.microsoft.com/office/powerpoint/2010/main" val="2681310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27</a:t>
            </a:fld>
            <a:endParaRPr lang="en-US"/>
          </a:p>
        </p:txBody>
      </p:sp>
    </p:spTree>
    <p:extLst>
      <p:ext uri="{BB962C8B-B14F-4D97-AF65-F5344CB8AC3E}">
        <p14:creationId xmlns:p14="http://schemas.microsoft.com/office/powerpoint/2010/main" val="2710781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28</a:t>
            </a:fld>
            <a:endParaRPr lang="en-US"/>
          </a:p>
        </p:txBody>
      </p:sp>
    </p:spTree>
    <p:extLst>
      <p:ext uri="{BB962C8B-B14F-4D97-AF65-F5344CB8AC3E}">
        <p14:creationId xmlns:p14="http://schemas.microsoft.com/office/powerpoint/2010/main" val="3187242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29</a:t>
            </a:fld>
            <a:endParaRPr lang="en-US"/>
          </a:p>
        </p:txBody>
      </p:sp>
    </p:spTree>
    <p:extLst>
      <p:ext uri="{BB962C8B-B14F-4D97-AF65-F5344CB8AC3E}">
        <p14:creationId xmlns:p14="http://schemas.microsoft.com/office/powerpoint/2010/main" val="198546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3</a:t>
            </a:fld>
            <a:endParaRPr lang="en-US"/>
          </a:p>
        </p:txBody>
      </p:sp>
    </p:spTree>
    <p:extLst>
      <p:ext uri="{BB962C8B-B14F-4D97-AF65-F5344CB8AC3E}">
        <p14:creationId xmlns:p14="http://schemas.microsoft.com/office/powerpoint/2010/main" val="3195842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30</a:t>
            </a:fld>
            <a:endParaRPr lang="en-US"/>
          </a:p>
        </p:txBody>
      </p:sp>
    </p:spTree>
    <p:extLst>
      <p:ext uri="{BB962C8B-B14F-4D97-AF65-F5344CB8AC3E}">
        <p14:creationId xmlns:p14="http://schemas.microsoft.com/office/powerpoint/2010/main" val="211343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4</a:t>
            </a:fld>
            <a:endParaRPr lang="en-US"/>
          </a:p>
        </p:txBody>
      </p:sp>
    </p:spTree>
    <p:extLst>
      <p:ext uri="{BB962C8B-B14F-4D97-AF65-F5344CB8AC3E}">
        <p14:creationId xmlns:p14="http://schemas.microsoft.com/office/powerpoint/2010/main" val="85995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5</a:t>
            </a:fld>
            <a:endParaRPr lang="en-US"/>
          </a:p>
        </p:txBody>
      </p:sp>
    </p:spTree>
    <p:extLst>
      <p:ext uri="{BB962C8B-B14F-4D97-AF65-F5344CB8AC3E}">
        <p14:creationId xmlns:p14="http://schemas.microsoft.com/office/powerpoint/2010/main" val="53336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6</a:t>
            </a:fld>
            <a:endParaRPr lang="en-US"/>
          </a:p>
        </p:txBody>
      </p:sp>
    </p:spTree>
    <p:extLst>
      <p:ext uri="{BB962C8B-B14F-4D97-AF65-F5344CB8AC3E}">
        <p14:creationId xmlns:p14="http://schemas.microsoft.com/office/powerpoint/2010/main" val="90326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7</a:t>
            </a:fld>
            <a:endParaRPr lang="en-US"/>
          </a:p>
        </p:txBody>
      </p:sp>
    </p:spTree>
    <p:extLst>
      <p:ext uri="{BB962C8B-B14F-4D97-AF65-F5344CB8AC3E}">
        <p14:creationId xmlns:p14="http://schemas.microsoft.com/office/powerpoint/2010/main" val="351680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8</a:t>
            </a:fld>
            <a:endParaRPr lang="en-US"/>
          </a:p>
        </p:txBody>
      </p:sp>
    </p:spTree>
    <p:extLst>
      <p:ext uri="{BB962C8B-B14F-4D97-AF65-F5344CB8AC3E}">
        <p14:creationId xmlns:p14="http://schemas.microsoft.com/office/powerpoint/2010/main" val="116397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t>9</a:t>
            </a:fld>
            <a:endParaRPr lang="en-US"/>
          </a:p>
        </p:txBody>
      </p:sp>
    </p:spTree>
    <p:extLst>
      <p:ext uri="{BB962C8B-B14F-4D97-AF65-F5344CB8AC3E}">
        <p14:creationId xmlns:p14="http://schemas.microsoft.com/office/powerpoint/2010/main" val="239039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6B17F-42C7-4A5A-B2B2-8F6227AD9A1F}" type="datetimeFigureOut">
              <a:rPr lang="en-US" smtClean="0"/>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384121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6B17F-42C7-4A5A-B2B2-8F6227AD9A1F}" type="datetimeFigureOut">
              <a:rPr lang="en-US" smtClean="0"/>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116562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6B17F-42C7-4A5A-B2B2-8F6227AD9A1F}" type="datetimeFigureOut">
              <a:rPr lang="en-US" smtClean="0"/>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164526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6B17F-42C7-4A5A-B2B2-8F6227AD9A1F}" type="datetimeFigureOut">
              <a:rPr lang="en-US" smtClean="0"/>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229486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6B17F-42C7-4A5A-B2B2-8F6227AD9A1F}" type="datetimeFigureOut">
              <a:rPr lang="en-US" smtClean="0"/>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290506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6B17F-42C7-4A5A-B2B2-8F6227AD9A1F}" type="datetimeFigureOut">
              <a:rPr lang="en-US" smtClean="0"/>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123628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6B17F-42C7-4A5A-B2B2-8F6227AD9A1F}" type="datetimeFigureOut">
              <a:rPr lang="en-US" smtClean="0"/>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133087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6B17F-42C7-4A5A-B2B2-8F6227AD9A1F}" type="datetimeFigureOut">
              <a:rPr lang="en-US" smtClean="0"/>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121167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6B17F-42C7-4A5A-B2B2-8F6227AD9A1F}" type="datetimeFigureOut">
              <a:rPr lang="en-US" smtClean="0"/>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128066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6B17F-42C7-4A5A-B2B2-8F6227AD9A1F}" type="datetimeFigureOut">
              <a:rPr lang="en-US" smtClean="0"/>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358230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6B17F-42C7-4A5A-B2B2-8F6227AD9A1F}" type="datetimeFigureOut">
              <a:rPr lang="en-US" smtClean="0"/>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55557-9D87-431A-B300-E86B7F7A1FE5}" type="slidenum">
              <a:rPr lang="en-US" smtClean="0"/>
              <a:t>‹#›</a:t>
            </a:fld>
            <a:endParaRPr lang="en-US"/>
          </a:p>
        </p:txBody>
      </p:sp>
    </p:spTree>
    <p:extLst>
      <p:ext uri="{BB962C8B-B14F-4D97-AF65-F5344CB8AC3E}">
        <p14:creationId xmlns:p14="http://schemas.microsoft.com/office/powerpoint/2010/main" val="83096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6B17F-42C7-4A5A-B2B2-8F6227AD9A1F}" type="datetimeFigureOut">
              <a:rPr lang="en-US" smtClean="0"/>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55557-9D87-431A-B300-E86B7F7A1FE5}" type="slidenum">
              <a:rPr lang="en-US" smtClean="0"/>
              <a:t>‹#›</a:t>
            </a:fld>
            <a:endParaRPr lang="en-US"/>
          </a:p>
        </p:txBody>
      </p:sp>
    </p:spTree>
    <p:extLst>
      <p:ext uri="{BB962C8B-B14F-4D97-AF65-F5344CB8AC3E}">
        <p14:creationId xmlns:p14="http://schemas.microsoft.com/office/powerpoint/2010/main" val="66518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r>
              <a:rPr lang="en-US" sz="5400" b="1" dirty="0" smtClean="0"/>
              <a:t>OVERVIEW</a:t>
            </a:r>
            <a:r>
              <a:rPr lang="en-US" b="1" dirty="0" smtClean="0"/>
              <a:t/>
            </a:r>
            <a:br>
              <a:rPr lang="en-US" b="1" dirty="0" smtClean="0"/>
            </a:br>
            <a:r>
              <a:rPr lang="en-US" b="1" dirty="0" smtClean="0"/>
              <a:t>S9k </a:t>
            </a:r>
            <a:r>
              <a:rPr lang="en-US" b="1" dirty="0" smtClean="0"/>
              <a:t>Home Page Review</a:t>
            </a:r>
            <a:r>
              <a:rPr lang="en-US" b="1" dirty="0" smtClean="0"/>
              <a:t/>
            </a:r>
            <a:br>
              <a:rPr lang="en-US" b="1" dirty="0" smtClean="0"/>
            </a:br>
            <a:r>
              <a:rPr lang="en-US" sz="1400" dirty="0"/>
              <a:t/>
            </a:r>
            <a:br>
              <a:rPr lang="en-US" sz="1400" dirty="0"/>
            </a:b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4019550"/>
            <a:ext cx="1447619" cy="1447619"/>
          </a:xfrm>
          <a:prstGeom prst="rect">
            <a:avLst/>
          </a:prstGeom>
        </p:spPr>
      </p:pic>
    </p:spTree>
    <p:extLst>
      <p:ext uri="{BB962C8B-B14F-4D97-AF65-F5344CB8AC3E}">
        <p14:creationId xmlns:p14="http://schemas.microsoft.com/office/powerpoint/2010/main" val="3855773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View Limits</a:t>
            </a:r>
            <a:endParaRPr lang="en-US" sz="4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462261"/>
            <a:ext cx="5111750" cy="1474690"/>
          </a:xfrm>
        </p:spPr>
      </p:pic>
      <p:sp>
        <p:nvSpPr>
          <p:cNvPr id="4" name="Text Placeholder 3"/>
          <p:cNvSpPr>
            <a:spLocks noGrp="1"/>
          </p:cNvSpPr>
          <p:nvPr>
            <p:ph type="body" sz="half" idx="2"/>
          </p:nvPr>
        </p:nvSpPr>
        <p:spPr/>
        <p:txBody>
          <a:bodyPr>
            <a:normAutofit/>
          </a:bodyPr>
          <a:lstStyle/>
          <a:p>
            <a:r>
              <a:rPr lang="en-US" sz="1600" b="1" dirty="0" smtClean="0"/>
              <a:t>The View Limits link on the top of the Control Points opens the information screen that shows the preset limits for each of the refrigeration units.</a:t>
            </a:r>
            <a:endParaRPr lang="en-US" sz="1600" b="1" dirty="0"/>
          </a:p>
        </p:txBody>
      </p:sp>
    </p:spTree>
    <p:extLst>
      <p:ext uri="{BB962C8B-B14F-4D97-AF65-F5344CB8AC3E}">
        <p14:creationId xmlns:p14="http://schemas.microsoft.com/office/powerpoint/2010/main" val="282611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ormAutofit/>
          </a:bodyPr>
          <a:lstStyle/>
          <a:p>
            <a:pPr algn="ctr"/>
            <a:r>
              <a:rPr lang="en-US" sz="5400" dirty="0" smtClean="0"/>
              <a:t>Query</a:t>
            </a:r>
            <a:endParaRPr lang="en-US" sz="5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260263"/>
            <a:ext cx="5111750" cy="3878686"/>
          </a:xfrm>
        </p:spPr>
      </p:pic>
      <p:sp>
        <p:nvSpPr>
          <p:cNvPr id="4" name="Text Placeholder 3"/>
          <p:cNvSpPr>
            <a:spLocks noGrp="1"/>
          </p:cNvSpPr>
          <p:nvPr>
            <p:ph type="body" sz="half" idx="2"/>
          </p:nvPr>
        </p:nvSpPr>
        <p:spPr>
          <a:xfrm>
            <a:off x="457200" y="1219200"/>
            <a:ext cx="3008313" cy="5029200"/>
          </a:xfrm>
        </p:spPr>
        <p:txBody>
          <a:bodyPr>
            <a:noAutofit/>
          </a:bodyPr>
          <a:lstStyle/>
          <a:p>
            <a:r>
              <a:rPr lang="en-US" sz="1600" b="1" dirty="0" smtClean="0"/>
              <a:t>A query for a date range for a single refrigeration unit can be obtained by selecting the Query link on top of the Control Points section.</a:t>
            </a:r>
          </a:p>
          <a:p>
            <a:endParaRPr lang="en-US" sz="1600" b="1" dirty="0"/>
          </a:p>
          <a:p>
            <a:r>
              <a:rPr lang="en-US" sz="1600" b="1" dirty="0" smtClean="0"/>
              <a:t>Select the From/To Date Range and then Generate Report.</a:t>
            </a:r>
          </a:p>
          <a:p>
            <a:endParaRPr lang="en-US" sz="1600" b="1" dirty="0"/>
          </a:p>
          <a:p>
            <a:r>
              <a:rPr lang="en-US" sz="1600" b="1" dirty="0" smtClean="0"/>
              <a:t>There are links to save the report or to print the report.  Both options are in spreadsheet format.</a:t>
            </a:r>
          </a:p>
          <a:p>
            <a:endParaRPr lang="en-US" sz="1600" b="1" dirty="0"/>
          </a:p>
          <a:p>
            <a:r>
              <a:rPr lang="en-US" sz="1600" b="1" dirty="0" smtClean="0"/>
              <a:t>The Save Report also allows functions to be created for the data in the query such as graphing, sorting, averaging, etc.</a:t>
            </a:r>
            <a:endParaRPr lang="en-US" sz="1600" b="1" dirty="0"/>
          </a:p>
        </p:txBody>
      </p:sp>
    </p:spTree>
    <p:extLst>
      <p:ext uri="{BB962C8B-B14F-4D97-AF65-F5344CB8AC3E}">
        <p14:creationId xmlns:p14="http://schemas.microsoft.com/office/powerpoint/2010/main" val="2860679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Dashboard</a:t>
            </a:r>
            <a:endParaRPr lang="en-US" sz="4000" dirty="0"/>
          </a:p>
        </p:txBody>
      </p:sp>
      <p:sp>
        <p:nvSpPr>
          <p:cNvPr id="4" name="Text Placeholder 3"/>
          <p:cNvSpPr>
            <a:spLocks noGrp="1"/>
          </p:cNvSpPr>
          <p:nvPr>
            <p:ph type="body" sz="half" idx="2"/>
          </p:nvPr>
        </p:nvSpPr>
        <p:spPr/>
        <p:txBody>
          <a:bodyPr>
            <a:normAutofit lnSpcReduction="10000"/>
          </a:bodyPr>
          <a:lstStyle/>
          <a:p>
            <a:r>
              <a:rPr lang="en-US" sz="1600" b="1" dirty="0" smtClean="0"/>
              <a:t>The Dashboard is used to monitor leftovers and manual closing of menu items.</a:t>
            </a:r>
          </a:p>
          <a:p>
            <a:endParaRPr lang="en-US" sz="1600" b="1" dirty="0"/>
          </a:p>
          <a:p>
            <a:r>
              <a:rPr lang="en-US" sz="1600" b="1" dirty="0" smtClean="0"/>
              <a:t>Menu Items Scheduled are the  number of menu items scheduled for today.</a:t>
            </a:r>
          </a:p>
          <a:p>
            <a:endParaRPr lang="en-US" sz="1600" b="1" dirty="0"/>
          </a:p>
          <a:p>
            <a:r>
              <a:rPr lang="en-US" sz="1600" b="1" dirty="0" smtClean="0"/>
              <a:t>Menu Items Finished are the number of menu items closed for today.</a:t>
            </a:r>
          </a:p>
          <a:p>
            <a:endParaRPr lang="en-US" sz="1600" b="1" dirty="0"/>
          </a:p>
          <a:p>
            <a:r>
              <a:rPr lang="en-US" sz="1600" b="1" dirty="0" smtClean="0"/>
              <a:t>Menu Items Open are today’s menu items in addition to all the leftovers that are in the system.</a:t>
            </a:r>
          </a:p>
          <a:p>
            <a:endParaRPr lang="en-US" sz="1600" b="1" dirty="0"/>
          </a:p>
          <a:p>
            <a:r>
              <a:rPr lang="en-US" sz="1600" b="1" dirty="0" smtClean="0"/>
              <a:t>Selecting the colored bar shows the directory of menu items for that category.</a:t>
            </a:r>
            <a:endParaRPr lang="en-US" sz="1600"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486911"/>
            <a:ext cx="5111750" cy="1425391"/>
          </a:xfrm>
        </p:spPr>
      </p:pic>
    </p:spTree>
    <p:extLst>
      <p:ext uri="{BB962C8B-B14F-4D97-AF65-F5344CB8AC3E}">
        <p14:creationId xmlns:p14="http://schemas.microsoft.com/office/powerpoint/2010/main" val="2585061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ormAutofit fontScale="90000"/>
          </a:bodyPr>
          <a:lstStyle/>
          <a:p>
            <a:pPr algn="ctr"/>
            <a:r>
              <a:rPr lang="en-US" sz="4800" dirty="0" smtClean="0"/>
              <a:t>Leftovers</a:t>
            </a:r>
            <a:endParaRPr lang="en-US" sz="4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236716"/>
            <a:ext cx="5111750" cy="1925780"/>
          </a:xfrm>
        </p:spPr>
      </p:pic>
      <p:sp>
        <p:nvSpPr>
          <p:cNvPr id="4" name="Text Placeholder 3"/>
          <p:cNvSpPr>
            <a:spLocks noGrp="1"/>
          </p:cNvSpPr>
          <p:nvPr>
            <p:ph type="body" sz="half" idx="2"/>
          </p:nvPr>
        </p:nvSpPr>
        <p:spPr/>
        <p:txBody>
          <a:bodyPr>
            <a:normAutofit/>
          </a:bodyPr>
          <a:lstStyle/>
          <a:p>
            <a:r>
              <a:rPr lang="en-US" sz="1600" b="1" dirty="0" smtClean="0"/>
              <a:t>Leftovers are created when the CCP Cooling Log form is used to record the cooling temperature of hot foods.  The menu items that go through the  CCP Cooling Log are not automatically removed from the menu list.</a:t>
            </a:r>
          </a:p>
          <a:p>
            <a:endParaRPr lang="en-US" sz="1600" b="1" dirty="0"/>
          </a:p>
          <a:p>
            <a:r>
              <a:rPr lang="en-US" sz="1600" b="1" dirty="0" smtClean="0"/>
              <a:t>By selecting the item date under the Job Date column, the menu list with that leftover is opened for viewing.</a:t>
            </a:r>
          </a:p>
          <a:p>
            <a:endParaRPr lang="en-US" sz="1600" b="1" dirty="0"/>
          </a:p>
          <a:p>
            <a:r>
              <a:rPr lang="en-US" sz="1600" b="1" dirty="0" smtClean="0"/>
              <a:t>Manual closing can be conducted at this point.</a:t>
            </a:r>
            <a:endParaRPr lang="en-US" sz="1600" b="1" dirty="0"/>
          </a:p>
        </p:txBody>
      </p:sp>
    </p:spTree>
    <p:extLst>
      <p:ext uri="{BB962C8B-B14F-4D97-AF65-F5344CB8AC3E}">
        <p14:creationId xmlns:p14="http://schemas.microsoft.com/office/powerpoint/2010/main" val="3589363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Leftover Menu List</a:t>
            </a:r>
            <a:endParaRPr lang="en-US" sz="40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2740158"/>
            <a:ext cx="5111750" cy="918897"/>
          </a:xfrm>
        </p:spPr>
      </p:pic>
      <p:sp>
        <p:nvSpPr>
          <p:cNvPr id="4" name="Text Placeholder 3"/>
          <p:cNvSpPr>
            <a:spLocks noGrp="1"/>
          </p:cNvSpPr>
          <p:nvPr>
            <p:ph type="body" sz="half" idx="2"/>
          </p:nvPr>
        </p:nvSpPr>
        <p:spPr/>
        <p:txBody>
          <a:bodyPr>
            <a:normAutofit/>
          </a:bodyPr>
          <a:lstStyle/>
          <a:p>
            <a:r>
              <a:rPr lang="en-US" sz="1600" b="1" dirty="0" smtClean="0"/>
              <a:t>When the Job Date is selected on the Menu Items Open directory , that dates Menu List will open and display the leftovers available from that date.</a:t>
            </a:r>
          </a:p>
          <a:p>
            <a:endParaRPr lang="en-US" sz="1600" b="1" dirty="0"/>
          </a:p>
          <a:p>
            <a:r>
              <a:rPr lang="en-US" sz="1600" b="1" dirty="0" smtClean="0"/>
              <a:t>To Manually Finish this menu item, check the box on the left of the menu item in the Finish column and then select Submit.</a:t>
            </a:r>
            <a:endParaRPr lang="en-US" sz="1600" b="1" dirty="0"/>
          </a:p>
        </p:txBody>
      </p:sp>
    </p:spTree>
    <p:extLst>
      <p:ext uri="{BB962C8B-B14F-4D97-AF65-F5344CB8AC3E}">
        <p14:creationId xmlns:p14="http://schemas.microsoft.com/office/powerpoint/2010/main" val="3653373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Forms</a:t>
            </a:r>
            <a:endParaRPr lang="en-US" sz="6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867343"/>
            <a:ext cx="5111750" cy="664527"/>
          </a:xfrm>
        </p:spPr>
      </p:pic>
      <p:sp>
        <p:nvSpPr>
          <p:cNvPr id="4" name="Text Placeholder 3"/>
          <p:cNvSpPr>
            <a:spLocks noGrp="1"/>
          </p:cNvSpPr>
          <p:nvPr>
            <p:ph type="body" sz="half" idx="2"/>
          </p:nvPr>
        </p:nvSpPr>
        <p:spPr/>
        <p:txBody>
          <a:bodyPr>
            <a:normAutofit/>
          </a:bodyPr>
          <a:lstStyle/>
          <a:p>
            <a:r>
              <a:rPr lang="en-US" sz="1600" b="1" dirty="0" smtClean="0"/>
              <a:t>The Forms section is the catalog of each forms.  The form data  is available for the complete history of the program.</a:t>
            </a:r>
            <a:endParaRPr lang="en-US" sz="1600" b="1" dirty="0"/>
          </a:p>
        </p:txBody>
      </p:sp>
    </p:spTree>
    <p:extLst>
      <p:ext uri="{BB962C8B-B14F-4D97-AF65-F5344CB8AC3E}">
        <p14:creationId xmlns:p14="http://schemas.microsoft.com/office/powerpoint/2010/main" val="2420803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More Forms</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483710"/>
            <a:ext cx="5111750" cy="1431792"/>
          </a:xfrm>
        </p:spPr>
      </p:pic>
      <p:sp>
        <p:nvSpPr>
          <p:cNvPr id="4" name="Text Placeholder 3"/>
          <p:cNvSpPr>
            <a:spLocks noGrp="1"/>
          </p:cNvSpPr>
          <p:nvPr>
            <p:ph type="body" sz="half" idx="2"/>
          </p:nvPr>
        </p:nvSpPr>
        <p:spPr/>
        <p:txBody>
          <a:bodyPr/>
          <a:lstStyle/>
          <a:p>
            <a:r>
              <a:rPr lang="en-US" sz="1600" b="1" dirty="0" smtClean="0"/>
              <a:t>The pull down menu shows a menu of forms based on categories.</a:t>
            </a:r>
          </a:p>
          <a:p>
            <a:endParaRPr lang="en-US" sz="1600" b="1" dirty="0"/>
          </a:p>
          <a:p>
            <a:r>
              <a:rPr lang="en-US" sz="1600" b="1" dirty="0" smtClean="0"/>
              <a:t>Select a category and all the forms in that category will be available for view.</a:t>
            </a:r>
            <a:endParaRPr lang="en-US" sz="1600" b="1" dirty="0"/>
          </a:p>
        </p:txBody>
      </p:sp>
    </p:spTree>
    <p:extLst>
      <p:ext uri="{BB962C8B-B14F-4D97-AF65-F5344CB8AC3E}">
        <p14:creationId xmlns:p14="http://schemas.microsoft.com/office/powerpoint/2010/main" val="1297349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Form Data</a:t>
            </a:r>
            <a:endParaRPr lang="en-US" sz="4800" dirty="0"/>
          </a:p>
        </p:txBody>
      </p:sp>
      <p:sp>
        <p:nvSpPr>
          <p:cNvPr id="4" name="Text Placeholder 3"/>
          <p:cNvSpPr>
            <a:spLocks noGrp="1"/>
          </p:cNvSpPr>
          <p:nvPr>
            <p:ph type="body" sz="half" idx="2"/>
          </p:nvPr>
        </p:nvSpPr>
        <p:spPr/>
        <p:txBody>
          <a:bodyPr>
            <a:normAutofit/>
          </a:bodyPr>
          <a:lstStyle/>
          <a:p>
            <a:r>
              <a:rPr lang="en-US" sz="1600" b="1" dirty="0" smtClean="0"/>
              <a:t>This is the directory of form data that is available.</a:t>
            </a:r>
          </a:p>
          <a:p>
            <a:endParaRPr lang="en-US" sz="1600" b="1" dirty="0"/>
          </a:p>
          <a:p>
            <a:r>
              <a:rPr lang="en-US" sz="1600" b="1" dirty="0" smtClean="0"/>
              <a:t>It shows the employee, the date and time and status.  </a:t>
            </a:r>
          </a:p>
          <a:p>
            <a:endParaRPr lang="en-US" sz="1600" b="1" dirty="0"/>
          </a:p>
          <a:p>
            <a:r>
              <a:rPr lang="en-US" sz="1600" b="1" dirty="0" smtClean="0"/>
              <a:t>If it is a form for a food item, the menu item will be shown.  Selecting the employee’s name will show the data for that specific incident.</a:t>
            </a:r>
          </a:p>
          <a:p>
            <a:endParaRPr lang="en-US" sz="1600" b="1" dirty="0"/>
          </a:p>
          <a:p>
            <a:r>
              <a:rPr lang="en-US" sz="1600" b="1" dirty="0" smtClean="0"/>
              <a:t>Selecting the menu item will open the Job Info sheet.</a:t>
            </a:r>
            <a:endParaRPr lang="en-US" sz="1600"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453514"/>
            <a:ext cx="5111750" cy="3492185"/>
          </a:xfrm>
        </p:spPr>
      </p:pic>
    </p:spTree>
    <p:extLst>
      <p:ext uri="{BB962C8B-B14F-4D97-AF65-F5344CB8AC3E}">
        <p14:creationId xmlns:p14="http://schemas.microsoft.com/office/powerpoint/2010/main" val="3894619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lstStyle/>
          <a:p>
            <a:r>
              <a:rPr lang="en-US" dirty="0" smtClean="0"/>
              <a:t>Selecting Employee Name for Specific Form Data</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420320"/>
            <a:ext cx="5111750" cy="1558573"/>
          </a:xfrm>
        </p:spPr>
      </p:pic>
      <p:sp>
        <p:nvSpPr>
          <p:cNvPr id="4" name="Text Placeholder 3"/>
          <p:cNvSpPr>
            <a:spLocks noGrp="1"/>
          </p:cNvSpPr>
          <p:nvPr>
            <p:ph type="body" sz="half" idx="2"/>
          </p:nvPr>
        </p:nvSpPr>
        <p:spPr/>
        <p:txBody>
          <a:bodyPr>
            <a:normAutofit/>
          </a:bodyPr>
          <a:lstStyle/>
          <a:p>
            <a:r>
              <a:rPr lang="en-US" sz="1600" b="1" dirty="0" smtClean="0"/>
              <a:t>Note the data is reported and it is  a lower temperature than the limit for this menu item.</a:t>
            </a:r>
          </a:p>
          <a:p>
            <a:endParaRPr lang="en-US" sz="1600" b="1" dirty="0"/>
          </a:p>
          <a:p>
            <a:r>
              <a:rPr lang="en-US" sz="1600" b="1" dirty="0" smtClean="0"/>
              <a:t>This caused two incidents that required corrective action and they are shown in the second block under Incidents for </a:t>
            </a:r>
            <a:r>
              <a:rPr lang="en-US" sz="1600" b="1" dirty="0" err="1" smtClean="0"/>
              <a:t>Questionaire</a:t>
            </a:r>
            <a:r>
              <a:rPr lang="en-US" sz="1600" b="1" dirty="0" smtClean="0"/>
              <a:t>.</a:t>
            </a:r>
          </a:p>
          <a:p>
            <a:endParaRPr lang="en-US" sz="1600" b="1" dirty="0"/>
          </a:p>
          <a:p>
            <a:r>
              <a:rPr lang="en-US" sz="1600" b="1" dirty="0" smtClean="0"/>
              <a:t>Selecting the Incident links will show the corrective action data entered as will be shown on the next slide.</a:t>
            </a:r>
            <a:endParaRPr lang="en-US" sz="1600" b="1" dirty="0"/>
          </a:p>
        </p:txBody>
      </p:sp>
    </p:spTree>
    <p:extLst>
      <p:ext uri="{BB962C8B-B14F-4D97-AF65-F5344CB8AC3E}">
        <p14:creationId xmlns:p14="http://schemas.microsoft.com/office/powerpoint/2010/main" val="345340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239962"/>
          </a:xfrm>
        </p:spPr>
        <p:txBody>
          <a:bodyPr/>
          <a:lstStyle/>
          <a:p>
            <a:pPr algn="l"/>
            <a:r>
              <a:rPr lang="en-US" dirty="0" smtClean="0"/>
              <a:t>      Corrective Action Web Form</a:t>
            </a:r>
            <a:br>
              <a:rPr lang="en-US" dirty="0" smtClean="0"/>
            </a:br>
            <a:r>
              <a:rPr lang="en-US" sz="2000" b="1" dirty="0" smtClean="0"/>
              <a:t>Note that the second question was selected as the corrective action and that was to continue cooking until the proper temperature was reached.</a:t>
            </a:r>
            <a:br>
              <a:rPr lang="en-US" sz="2000" b="1" dirty="0" smtClean="0"/>
            </a:br>
            <a:r>
              <a:rPr lang="en-US" sz="2000" b="1" dirty="0" smtClean="0"/>
              <a:t>Comments can also be inserted on the app and additional comments can be added to the web form.</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22145"/>
            <a:ext cx="8229600" cy="2282073"/>
          </a:xfrm>
        </p:spPr>
      </p:pic>
    </p:spTree>
    <p:extLst>
      <p:ext uri="{BB962C8B-B14F-4D97-AF65-F5344CB8AC3E}">
        <p14:creationId xmlns:p14="http://schemas.microsoft.com/office/powerpoint/2010/main" val="2667033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54162"/>
          </a:xfrm>
        </p:spPr>
        <p:txBody>
          <a:bodyPr/>
          <a:lstStyle/>
          <a:p>
            <a:r>
              <a:rPr lang="en-US" dirty="0" smtClean="0"/>
              <a:t>Home Page</a:t>
            </a:r>
            <a:br>
              <a:rPr lang="en-US" dirty="0" smtClean="0"/>
            </a:br>
            <a:r>
              <a:rPr lang="en-US" sz="2400" b="1" dirty="0" smtClean="0"/>
              <a:t>The presentation will dissect each section of the Home Page.</a:t>
            </a:r>
            <a:endParaRPr lang="en-US" sz="2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26743"/>
            <a:ext cx="8229600" cy="3672876"/>
          </a:xfrm>
        </p:spPr>
      </p:pic>
    </p:spTree>
    <p:extLst>
      <p:ext uri="{BB962C8B-B14F-4D97-AF65-F5344CB8AC3E}">
        <p14:creationId xmlns:p14="http://schemas.microsoft.com/office/powerpoint/2010/main" val="2875824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smtClean="0"/>
              <a:t>Calendar</a:t>
            </a:r>
            <a:endParaRPr lang="en-US" sz="4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525" y="646906"/>
            <a:ext cx="1828800" cy="5105400"/>
          </a:xfrm>
        </p:spPr>
      </p:pic>
      <p:sp>
        <p:nvSpPr>
          <p:cNvPr id="6" name="Text Placeholder 5"/>
          <p:cNvSpPr>
            <a:spLocks noGrp="1"/>
          </p:cNvSpPr>
          <p:nvPr>
            <p:ph type="body" sz="half" idx="2"/>
          </p:nvPr>
        </p:nvSpPr>
        <p:spPr/>
        <p:txBody>
          <a:bodyPr>
            <a:normAutofit/>
          </a:bodyPr>
          <a:lstStyle/>
          <a:p>
            <a:r>
              <a:rPr lang="en-US" sz="1600" b="1" dirty="0" smtClean="0"/>
              <a:t>The calendar allows the access to past data by selecting the month and date.</a:t>
            </a:r>
            <a:endParaRPr lang="en-US" sz="1600" b="1" dirty="0"/>
          </a:p>
        </p:txBody>
      </p:sp>
    </p:spTree>
    <p:extLst>
      <p:ext uri="{BB962C8B-B14F-4D97-AF65-F5344CB8AC3E}">
        <p14:creationId xmlns:p14="http://schemas.microsoft.com/office/powerpoint/2010/main" val="1323932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Submitted Forms Today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525" y="646906"/>
            <a:ext cx="1828800" cy="5105400"/>
          </a:xfrm>
        </p:spPr>
      </p:pic>
      <p:sp>
        <p:nvSpPr>
          <p:cNvPr id="4" name="Text Placeholder 3"/>
          <p:cNvSpPr>
            <a:spLocks noGrp="1"/>
          </p:cNvSpPr>
          <p:nvPr>
            <p:ph type="body" sz="half" idx="2"/>
          </p:nvPr>
        </p:nvSpPr>
        <p:spPr/>
        <p:txBody>
          <a:bodyPr>
            <a:normAutofit/>
          </a:bodyPr>
          <a:lstStyle/>
          <a:p>
            <a:r>
              <a:rPr lang="en-US" sz="1600" b="1" dirty="0" smtClean="0"/>
              <a:t>The first link below the calendar shows the forms submitted today.</a:t>
            </a:r>
          </a:p>
          <a:p>
            <a:endParaRPr lang="en-US" sz="1600" b="1" dirty="0"/>
          </a:p>
          <a:p>
            <a:r>
              <a:rPr lang="en-US" sz="1600" b="1" dirty="0" smtClean="0"/>
              <a:t>That also works for past days.</a:t>
            </a:r>
          </a:p>
          <a:p>
            <a:endParaRPr lang="en-US" sz="1600" b="1" dirty="0"/>
          </a:p>
          <a:p>
            <a:r>
              <a:rPr lang="en-US" sz="1600" b="1" dirty="0" smtClean="0"/>
              <a:t>More detail on next slide</a:t>
            </a:r>
            <a:endParaRPr lang="en-US" sz="1600" b="1" dirty="0"/>
          </a:p>
        </p:txBody>
      </p:sp>
    </p:spTree>
    <p:extLst>
      <p:ext uri="{BB962C8B-B14F-4D97-AF65-F5344CB8AC3E}">
        <p14:creationId xmlns:p14="http://schemas.microsoft.com/office/powerpoint/2010/main" val="271499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smtClean="0"/>
              <a:t>Daily Directory of Forms</a:t>
            </a:r>
            <a:br>
              <a:rPr lang="en-US" dirty="0" smtClean="0"/>
            </a:b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456964"/>
            <a:ext cx="5111750" cy="3485284"/>
          </a:xfrm>
        </p:spPr>
      </p:pic>
      <p:sp>
        <p:nvSpPr>
          <p:cNvPr id="8" name="Text Placeholder 7"/>
          <p:cNvSpPr>
            <a:spLocks noGrp="1"/>
          </p:cNvSpPr>
          <p:nvPr>
            <p:ph type="body" sz="half" idx="2"/>
          </p:nvPr>
        </p:nvSpPr>
        <p:spPr/>
        <p:txBody>
          <a:bodyPr>
            <a:normAutofit/>
          </a:bodyPr>
          <a:lstStyle/>
          <a:p>
            <a:r>
              <a:rPr lang="en-US" sz="1600" b="1" dirty="0" smtClean="0"/>
              <a:t>This is a list of forms submitted through the day accessed by the first link under the calendar.  Click here to see forms submitted today.  The default sort is by time for the day.  The forms are sortable by selecting the column heading.  This provides a review for assuring that steps in food safety are being taken in the correct order and at the correct times.</a:t>
            </a:r>
          </a:p>
          <a:p>
            <a:endParaRPr lang="en-US" sz="1600" b="1" dirty="0"/>
          </a:p>
          <a:p>
            <a:r>
              <a:rPr lang="en-US" sz="1600" b="1" dirty="0" smtClean="0"/>
              <a:t>Selecting the link for Employee and for Menu Item opens the same data as described earlier for the Cooking Form.</a:t>
            </a:r>
            <a:endParaRPr lang="en-US" sz="1600" b="1" dirty="0"/>
          </a:p>
        </p:txBody>
      </p:sp>
    </p:spTree>
    <p:extLst>
      <p:ext uri="{BB962C8B-B14F-4D97-AF65-F5344CB8AC3E}">
        <p14:creationId xmlns:p14="http://schemas.microsoft.com/office/powerpoint/2010/main" val="93932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Monthly Menu</a:t>
            </a:r>
            <a:endParaRPr lang="en-US"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525" y="646906"/>
            <a:ext cx="1828800" cy="5105400"/>
          </a:xfrm>
        </p:spPr>
      </p:pic>
      <p:sp>
        <p:nvSpPr>
          <p:cNvPr id="4" name="Text Placeholder 3"/>
          <p:cNvSpPr>
            <a:spLocks noGrp="1"/>
          </p:cNvSpPr>
          <p:nvPr>
            <p:ph type="body" sz="half" idx="2"/>
          </p:nvPr>
        </p:nvSpPr>
        <p:spPr/>
        <p:txBody>
          <a:bodyPr/>
          <a:lstStyle/>
          <a:p>
            <a:endParaRPr lang="en-US" dirty="0" smtClean="0"/>
          </a:p>
          <a:p>
            <a:r>
              <a:rPr lang="en-US" sz="1600" b="1" dirty="0" smtClean="0"/>
              <a:t>The second link under the calendar is to access the monthly menu that has been scheduled.</a:t>
            </a:r>
          </a:p>
          <a:p>
            <a:endParaRPr lang="en-US" sz="1600" b="1" dirty="0"/>
          </a:p>
          <a:p>
            <a:r>
              <a:rPr lang="en-US" sz="1600" b="1" dirty="0" smtClean="0"/>
              <a:t>The next slide will  show the Monthly Menu calendar.</a:t>
            </a:r>
          </a:p>
          <a:p>
            <a:endParaRPr lang="en-US" sz="1600" b="1" dirty="0"/>
          </a:p>
          <a:p>
            <a:r>
              <a:rPr lang="en-US" sz="1600" b="1" dirty="0" smtClean="0"/>
              <a:t>This is an interactive calendar.  For future dates by selecting the meal type, breakfast or lunch, it will open that menu list.  This is valuable if you have to make known menu changes.</a:t>
            </a:r>
          </a:p>
          <a:p>
            <a:endParaRPr lang="en-US" sz="1600" b="1" dirty="0"/>
          </a:p>
          <a:p>
            <a:r>
              <a:rPr lang="en-US" sz="1600" b="1" dirty="0" smtClean="0"/>
              <a:t>Selecting the menu item on past days opens the Job Info Sheet.</a:t>
            </a:r>
            <a:endParaRPr lang="en-US" sz="1600" b="1" dirty="0"/>
          </a:p>
        </p:txBody>
      </p:sp>
    </p:spTree>
    <p:extLst>
      <p:ext uri="{BB962C8B-B14F-4D97-AF65-F5344CB8AC3E}">
        <p14:creationId xmlns:p14="http://schemas.microsoft.com/office/powerpoint/2010/main" val="384120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Monthly Menu</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55" y="1600200"/>
            <a:ext cx="7872490" cy="4525963"/>
          </a:xfrm>
        </p:spPr>
      </p:pic>
    </p:spTree>
    <p:extLst>
      <p:ext uri="{BB962C8B-B14F-4D97-AF65-F5344CB8AC3E}">
        <p14:creationId xmlns:p14="http://schemas.microsoft.com/office/powerpoint/2010/main" val="947438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400" dirty="0" smtClean="0"/>
              <a:t>Operational Review</a:t>
            </a:r>
            <a:endParaRPr lang="en-US" sz="2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525" y="646906"/>
            <a:ext cx="1828800" cy="5105400"/>
          </a:xfrm>
        </p:spPr>
      </p:pic>
      <p:sp>
        <p:nvSpPr>
          <p:cNvPr id="6" name="Text Placeholder 5"/>
          <p:cNvSpPr>
            <a:spLocks noGrp="1"/>
          </p:cNvSpPr>
          <p:nvPr>
            <p:ph type="body" sz="half" idx="2"/>
          </p:nvPr>
        </p:nvSpPr>
        <p:spPr/>
        <p:txBody>
          <a:bodyPr/>
          <a:lstStyle/>
          <a:p>
            <a:endParaRPr lang="en-US" dirty="0" smtClean="0"/>
          </a:p>
          <a:p>
            <a:r>
              <a:rPr lang="en-US" sz="1600" b="1" dirty="0" smtClean="0"/>
              <a:t>The third link is for the operational review.</a:t>
            </a:r>
          </a:p>
          <a:p>
            <a:endParaRPr lang="en-US" dirty="0"/>
          </a:p>
        </p:txBody>
      </p:sp>
    </p:spTree>
    <p:extLst>
      <p:ext uri="{BB962C8B-B14F-4D97-AF65-F5344CB8AC3E}">
        <p14:creationId xmlns:p14="http://schemas.microsoft.com/office/powerpoint/2010/main" val="87087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ormAutofit/>
          </a:bodyPr>
          <a:lstStyle/>
          <a:p>
            <a:pPr algn="ctr"/>
            <a:r>
              <a:rPr lang="en-US" sz="4000" dirty="0" smtClean="0"/>
              <a:t>Forms Query</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428952"/>
            <a:ext cx="5111750" cy="5541308"/>
          </a:xfrm>
        </p:spPr>
      </p:pic>
      <p:sp>
        <p:nvSpPr>
          <p:cNvPr id="4" name="Text Placeholder 3"/>
          <p:cNvSpPr>
            <a:spLocks noGrp="1"/>
          </p:cNvSpPr>
          <p:nvPr>
            <p:ph type="body" sz="half" idx="2"/>
          </p:nvPr>
        </p:nvSpPr>
        <p:spPr/>
        <p:txBody>
          <a:bodyPr>
            <a:normAutofit/>
          </a:bodyPr>
          <a:lstStyle/>
          <a:p>
            <a:r>
              <a:rPr lang="en-US" sz="1600" b="1" dirty="0" smtClean="0"/>
              <a:t>The All Forms selection shows all the forms submitted as shown in next slide.</a:t>
            </a:r>
          </a:p>
          <a:p>
            <a:endParaRPr lang="en-US" sz="1600" b="1" dirty="0"/>
          </a:p>
          <a:p>
            <a:r>
              <a:rPr lang="en-US" sz="1600" b="1" dirty="0" smtClean="0"/>
              <a:t>Single forms can be selected  such as those shown.</a:t>
            </a:r>
          </a:p>
          <a:p>
            <a:endParaRPr lang="en-US" sz="1600" b="1" dirty="0"/>
          </a:p>
          <a:p>
            <a:r>
              <a:rPr lang="en-US" sz="1600" b="1" dirty="0" smtClean="0"/>
              <a:t>The date range defaults to today, but a date range can be set up to look at the forms for a specific time frame.</a:t>
            </a:r>
          </a:p>
          <a:p>
            <a:endParaRPr lang="en-US" sz="1600" b="1" dirty="0"/>
          </a:p>
          <a:p>
            <a:r>
              <a:rPr lang="en-US" sz="1600" b="1" dirty="0" smtClean="0"/>
              <a:t>The Test Result menu allows filtering by All, Passed or Failed.</a:t>
            </a:r>
            <a:endParaRPr lang="en-US" sz="1600" b="1" dirty="0"/>
          </a:p>
        </p:txBody>
      </p:sp>
    </p:spTree>
    <p:extLst>
      <p:ext uri="{BB962C8B-B14F-4D97-AF65-F5344CB8AC3E}">
        <p14:creationId xmlns:p14="http://schemas.microsoft.com/office/powerpoint/2010/main" val="1678458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06562"/>
          </a:xfrm>
        </p:spPr>
        <p:txBody>
          <a:bodyPr>
            <a:normAutofit fontScale="90000"/>
          </a:bodyPr>
          <a:lstStyle/>
          <a:p>
            <a:pPr algn="l"/>
            <a:r>
              <a:rPr lang="en-US" dirty="0"/>
              <a:t/>
            </a:r>
            <a:br>
              <a:rPr lang="en-US" dirty="0"/>
            </a:br>
            <a:r>
              <a:rPr lang="en-US" dirty="0" smtClean="0"/>
              <a:t>                Operational Review</a:t>
            </a:r>
            <a:br>
              <a:rPr lang="en-US" dirty="0" smtClean="0"/>
            </a:br>
            <a:r>
              <a:rPr lang="en-US" sz="2200" b="1" dirty="0" smtClean="0"/>
              <a:t>This is the third link under the calendar.  It shows the complete data for all the forms submitted at any point in time.  It shows the detailed data for each form.  It shows the detail for Incidents and the corrective actions taken.</a:t>
            </a:r>
            <a:r>
              <a:rPr lang="en-US" dirty="0" smtClean="0"/>
              <a:t/>
            </a:r>
            <a:br>
              <a:rPr lang="en-US" dirty="0" smtClean="0"/>
            </a:b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21999"/>
            <a:ext cx="8229600" cy="3482364"/>
          </a:xfrm>
        </p:spPr>
      </p:pic>
    </p:spTree>
    <p:extLst>
      <p:ext uri="{BB962C8B-B14F-4D97-AF65-F5344CB8AC3E}">
        <p14:creationId xmlns:p14="http://schemas.microsoft.com/office/powerpoint/2010/main" val="825574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smtClean="0"/>
              <a:t>Reports</a:t>
            </a:r>
            <a:endParaRPr lang="en-US" sz="48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559367"/>
            <a:ext cx="5111750" cy="1280478"/>
          </a:xfrm>
        </p:spPr>
      </p:pic>
      <p:sp>
        <p:nvSpPr>
          <p:cNvPr id="6" name="Text Placeholder 5"/>
          <p:cNvSpPr>
            <a:spLocks noGrp="1"/>
          </p:cNvSpPr>
          <p:nvPr>
            <p:ph type="body" sz="half" idx="2"/>
          </p:nvPr>
        </p:nvSpPr>
        <p:spPr/>
        <p:txBody>
          <a:bodyPr/>
          <a:lstStyle/>
          <a:p>
            <a:endParaRPr lang="en-US" dirty="0" smtClean="0"/>
          </a:p>
          <a:p>
            <a:r>
              <a:rPr lang="en-US" sz="1600" b="1" dirty="0" smtClean="0"/>
              <a:t>The reports section on the Home Page will be covered on the Reporting Tool section.</a:t>
            </a:r>
            <a:endParaRPr lang="en-US" sz="1600" b="1" dirty="0"/>
          </a:p>
        </p:txBody>
      </p:sp>
    </p:spTree>
    <p:extLst>
      <p:ext uri="{BB962C8B-B14F-4D97-AF65-F5344CB8AC3E}">
        <p14:creationId xmlns:p14="http://schemas.microsoft.com/office/powerpoint/2010/main" val="2384337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Links</a:t>
            </a:r>
            <a:endParaRPr lang="en-US" sz="6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808819"/>
            <a:ext cx="5111750" cy="781574"/>
          </a:xfrm>
        </p:spPr>
      </p:pic>
      <p:sp>
        <p:nvSpPr>
          <p:cNvPr id="4" name="Text Placeholder 3"/>
          <p:cNvSpPr>
            <a:spLocks noGrp="1"/>
          </p:cNvSpPr>
          <p:nvPr>
            <p:ph type="body" sz="half" idx="2"/>
          </p:nvPr>
        </p:nvSpPr>
        <p:spPr/>
        <p:txBody>
          <a:bodyPr/>
          <a:lstStyle/>
          <a:p>
            <a:endParaRPr lang="en-US" dirty="0" smtClean="0"/>
          </a:p>
          <a:p>
            <a:r>
              <a:rPr lang="en-US" sz="1600" b="1" dirty="0" smtClean="0"/>
              <a:t>The links in the top right of the Home Page will be addressed in  other presentations.</a:t>
            </a:r>
            <a:endParaRPr lang="en-US" sz="1600" b="1" dirty="0"/>
          </a:p>
        </p:txBody>
      </p:sp>
    </p:spTree>
    <p:extLst>
      <p:ext uri="{BB962C8B-B14F-4D97-AF65-F5344CB8AC3E}">
        <p14:creationId xmlns:p14="http://schemas.microsoft.com/office/powerpoint/2010/main" val="1224074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Today’s Menu</a:t>
            </a:r>
            <a:endParaRPr lang="en-US" sz="36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587041"/>
            <a:ext cx="5111750" cy="1225130"/>
          </a:xfrm>
        </p:spPr>
      </p:pic>
      <p:sp>
        <p:nvSpPr>
          <p:cNvPr id="6" name="Text Placeholder 5"/>
          <p:cNvSpPr>
            <a:spLocks noGrp="1"/>
          </p:cNvSpPr>
          <p:nvPr>
            <p:ph type="body" sz="half" idx="2"/>
          </p:nvPr>
        </p:nvSpPr>
        <p:spPr/>
        <p:txBody>
          <a:bodyPr>
            <a:normAutofit/>
          </a:bodyPr>
          <a:lstStyle/>
          <a:p>
            <a:r>
              <a:rPr lang="en-US" sz="1600" b="1" dirty="0" smtClean="0"/>
              <a:t>This shows the menu items scheduled for today.  They are the same items that are on the Menu List.</a:t>
            </a:r>
          </a:p>
          <a:p>
            <a:endParaRPr lang="en-US" sz="1600" b="1" dirty="0"/>
          </a:p>
          <a:p>
            <a:r>
              <a:rPr lang="en-US" sz="1600" b="1" dirty="0" smtClean="0"/>
              <a:t>The menu is divided into the different meals scheduled.</a:t>
            </a:r>
          </a:p>
          <a:p>
            <a:endParaRPr lang="en-US" sz="1600" b="1" dirty="0"/>
          </a:p>
          <a:p>
            <a:r>
              <a:rPr lang="en-US" sz="1600" b="1" dirty="0" smtClean="0"/>
              <a:t>The Menu Items also provide a link to the Menu Item’s Job Info Form. Shown on next slide.</a:t>
            </a:r>
          </a:p>
          <a:p>
            <a:endParaRPr lang="en-US" sz="1600" b="1" dirty="0"/>
          </a:p>
          <a:p>
            <a:r>
              <a:rPr lang="en-US" sz="1600" b="1" dirty="0" smtClean="0"/>
              <a:t>The Job  Info Form is opened by selecting the Menu Item name.</a:t>
            </a:r>
            <a:endParaRPr lang="en-US" sz="1600" b="1" dirty="0"/>
          </a:p>
        </p:txBody>
      </p:sp>
    </p:spTree>
    <p:extLst>
      <p:ext uri="{BB962C8B-B14F-4D97-AF65-F5344CB8AC3E}">
        <p14:creationId xmlns:p14="http://schemas.microsoft.com/office/powerpoint/2010/main" val="3170948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Final Slide of </a:t>
            </a:r>
            <a:r>
              <a:rPr lang="en-US" smtClean="0"/>
              <a:t>this Session</a:t>
            </a:r>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429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849562"/>
          </a:xfrm>
        </p:spPr>
        <p:txBody>
          <a:bodyPr>
            <a:normAutofit fontScale="90000"/>
          </a:bodyPr>
          <a:lstStyle/>
          <a:p>
            <a:pPr algn="l"/>
            <a:r>
              <a:rPr lang="en-US" dirty="0" smtClean="0"/>
              <a:t>                        Job Info Sheet</a:t>
            </a:r>
            <a:br>
              <a:rPr lang="en-US" dirty="0" smtClean="0"/>
            </a:br>
            <a:r>
              <a:rPr lang="en-US" sz="2000" b="1" dirty="0" smtClean="0"/>
              <a:t>The Job Info sheet provides scheduling information in the top section.  The Job Trace section shows which forms were directly created for this menu item as well as ancillary forms such as the Food Warmer temperatures for hot foods and Cooling Unit temperatures for cold foods.  The detailed view is shown on the next slide.</a:t>
            </a:r>
            <a:br>
              <a:rPr lang="en-US" sz="2000" b="1" dirty="0" smtClean="0"/>
            </a:br>
            <a:r>
              <a:rPr lang="en-US" sz="2000" b="1" dirty="0" smtClean="0"/>
              <a:t/>
            </a:r>
            <a:br>
              <a:rPr lang="en-US" sz="2000" b="1" dirty="0" smtClean="0"/>
            </a:br>
            <a:r>
              <a:rPr lang="en-US" sz="2000" b="1" dirty="0" smtClean="0"/>
              <a:t>Incidents are shown on the last section.  This links to the form data for that particular incident to provide detailed data.</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3276600"/>
            <a:ext cx="8229600" cy="2952141"/>
          </a:xfrm>
        </p:spPr>
      </p:pic>
    </p:spTree>
    <p:extLst>
      <p:ext uri="{BB962C8B-B14F-4D97-AF65-F5344CB8AC3E}">
        <p14:creationId xmlns:p14="http://schemas.microsoft.com/office/powerpoint/2010/main" val="49682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Detailed Job Info Sheet</a:t>
            </a:r>
            <a:br>
              <a:rPr lang="en-US" dirty="0" smtClean="0"/>
            </a:br>
            <a:r>
              <a:rPr lang="en-US" sz="2200" b="1" dirty="0" smtClean="0"/>
              <a:t>Note the form data is shown in the detailed view.  The Process Step also provides a link to the form data that is shown under Questions/Answers.</a:t>
            </a:r>
            <a:endParaRPr lang="en-US" sz="22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81200"/>
            <a:ext cx="7436852" cy="4525963"/>
          </a:xfrm>
        </p:spPr>
      </p:pic>
    </p:spTree>
    <p:extLst>
      <p:ext uri="{BB962C8B-B14F-4D97-AF65-F5344CB8AC3E}">
        <p14:creationId xmlns:p14="http://schemas.microsoft.com/office/powerpoint/2010/main" val="3669883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3008313" cy="609600"/>
          </a:xfrm>
        </p:spPr>
        <p:txBody>
          <a:bodyPr>
            <a:normAutofit fontScale="90000"/>
          </a:bodyPr>
          <a:lstStyle/>
          <a:p>
            <a:pPr algn="ctr"/>
            <a:r>
              <a:rPr lang="en-US" sz="5400" dirty="0" smtClean="0"/>
              <a:t>Incidents</a:t>
            </a:r>
            <a:endParaRPr lang="en-US" sz="5400" dirty="0"/>
          </a:p>
        </p:txBody>
      </p:sp>
      <p:sp>
        <p:nvSpPr>
          <p:cNvPr id="6" name="Text Placeholder 5"/>
          <p:cNvSpPr>
            <a:spLocks noGrp="1"/>
          </p:cNvSpPr>
          <p:nvPr>
            <p:ph type="body" sz="half" idx="2"/>
          </p:nvPr>
        </p:nvSpPr>
        <p:spPr>
          <a:xfrm>
            <a:off x="228600" y="685800"/>
            <a:ext cx="3581400" cy="5943600"/>
          </a:xfrm>
        </p:spPr>
        <p:txBody>
          <a:bodyPr>
            <a:noAutofit/>
          </a:bodyPr>
          <a:lstStyle/>
          <a:p>
            <a:r>
              <a:rPr lang="en-US" sz="1600" b="1" dirty="0" smtClean="0"/>
              <a:t>When a corrective action is needed  for a low or high temperature or a No answer when a Yes is required, the form is recorded as an Incident.</a:t>
            </a:r>
          </a:p>
          <a:p>
            <a:endParaRPr lang="en-US" sz="1600" b="1" dirty="0"/>
          </a:p>
          <a:p>
            <a:r>
              <a:rPr lang="en-US" sz="1600" b="1" dirty="0" smtClean="0"/>
              <a:t>An Incident needing a corrective action is shown as a red circle and the form needs to be completed on the web site.  When completed, it will show a green square surrounding the red circle.</a:t>
            </a:r>
          </a:p>
          <a:p>
            <a:endParaRPr lang="en-US" sz="1600" b="1" dirty="0"/>
          </a:p>
          <a:p>
            <a:r>
              <a:rPr lang="en-US" sz="1600" b="1" dirty="0" smtClean="0"/>
              <a:t>An incident that occurs on the app is corrected on the app so it is shown as a red circle surrounded with a green square.</a:t>
            </a:r>
          </a:p>
          <a:p>
            <a:endParaRPr lang="en-US" sz="1600" b="1" dirty="0"/>
          </a:p>
          <a:p>
            <a:r>
              <a:rPr lang="en-US" sz="1600" b="1" dirty="0" smtClean="0"/>
              <a:t>An Incident that does not receive a Corrective Action today stays in the Unfixed Incident section until it is completed.  The Incident section is cleared automatically at midnight.  The Unfixed Incidents section is not cleared.  Removal only occurs when corrected.</a:t>
            </a:r>
            <a:endParaRPr lang="en-US" sz="1600" b="1"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2286000"/>
            <a:ext cx="4876800" cy="1837989"/>
          </a:xfrm>
        </p:spPr>
      </p:pic>
    </p:spTree>
    <p:extLst>
      <p:ext uri="{BB962C8B-B14F-4D97-AF65-F5344CB8AC3E}">
        <p14:creationId xmlns:p14="http://schemas.microsoft.com/office/powerpoint/2010/main" val="2485436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ormAutofit/>
          </a:bodyPr>
          <a:lstStyle/>
          <a:p>
            <a:pPr algn="ctr"/>
            <a:r>
              <a:rPr lang="en-US" sz="3600" dirty="0" smtClean="0"/>
              <a:t>Control Points</a:t>
            </a:r>
            <a:endParaRPr lang="en-US" sz="3600" dirty="0"/>
          </a:p>
        </p:txBody>
      </p:sp>
      <p:sp>
        <p:nvSpPr>
          <p:cNvPr id="4" name="Text Placeholder 3"/>
          <p:cNvSpPr>
            <a:spLocks noGrp="1"/>
          </p:cNvSpPr>
          <p:nvPr>
            <p:ph type="body" sz="half" idx="2"/>
          </p:nvPr>
        </p:nvSpPr>
        <p:spPr>
          <a:xfrm>
            <a:off x="457200" y="914400"/>
            <a:ext cx="3008313" cy="5410200"/>
          </a:xfrm>
        </p:spPr>
        <p:txBody>
          <a:bodyPr>
            <a:noAutofit/>
          </a:bodyPr>
          <a:lstStyle/>
          <a:p>
            <a:r>
              <a:rPr lang="en-US" sz="1600" b="1" dirty="0" smtClean="0"/>
              <a:t> The Control Points section displays temperatures from the temperature sensors.</a:t>
            </a:r>
          </a:p>
          <a:p>
            <a:endParaRPr lang="en-US" sz="1600" b="1" dirty="0"/>
          </a:p>
          <a:p>
            <a:r>
              <a:rPr lang="en-US" sz="1600" b="1" dirty="0" smtClean="0"/>
              <a:t>Visual indicators are red, yellow, green and blue.</a:t>
            </a:r>
          </a:p>
          <a:p>
            <a:endParaRPr lang="en-US" sz="1600" b="1" dirty="0"/>
          </a:p>
          <a:p>
            <a:r>
              <a:rPr lang="en-US" sz="1600" b="1" dirty="0" smtClean="0"/>
              <a:t>Green means the temperature is within the prescribed limits.</a:t>
            </a:r>
          </a:p>
          <a:p>
            <a:endParaRPr lang="en-US" sz="1600" b="1" dirty="0"/>
          </a:p>
          <a:p>
            <a:r>
              <a:rPr lang="en-US" sz="1600" b="1" dirty="0" smtClean="0"/>
              <a:t>Yellow means the temperature is within 2 degrees of high or low preset.</a:t>
            </a:r>
          </a:p>
          <a:p>
            <a:endParaRPr lang="en-US" sz="1600" b="1" dirty="0"/>
          </a:p>
          <a:p>
            <a:r>
              <a:rPr lang="en-US" sz="1600" b="1" dirty="0" smtClean="0"/>
              <a:t>Blue means the temperature is below the minimum preset.</a:t>
            </a:r>
          </a:p>
          <a:p>
            <a:endParaRPr lang="en-US" sz="1600" b="1" dirty="0"/>
          </a:p>
          <a:p>
            <a:r>
              <a:rPr lang="en-US" sz="1600" b="1" dirty="0" smtClean="0"/>
              <a:t>Red means the temperature is above the maximum preset.</a:t>
            </a:r>
            <a:endParaRPr lang="en-US" sz="1600"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443564"/>
            <a:ext cx="5111750" cy="1512084"/>
          </a:xfrm>
        </p:spPr>
      </p:pic>
    </p:spTree>
    <p:extLst>
      <p:ext uri="{BB962C8B-B14F-4D97-AF65-F5344CB8AC3E}">
        <p14:creationId xmlns:p14="http://schemas.microsoft.com/office/powerpoint/2010/main" val="93212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43000" y="533400"/>
            <a:ext cx="6775450" cy="5925402"/>
          </a:xfrm>
        </p:spPr>
      </p:pic>
    </p:spTree>
    <p:extLst>
      <p:ext uri="{BB962C8B-B14F-4D97-AF65-F5344CB8AC3E}">
        <p14:creationId xmlns:p14="http://schemas.microsoft.com/office/powerpoint/2010/main" val="89199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066800"/>
          </a:xfrm>
        </p:spPr>
        <p:txBody>
          <a:bodyPr>
            <a:normAutofit/>
          </a:bodyPr>
          <a:lstStyle/>
          <a:p>
            <a:pPr algn="ctr"/>
            <a:r>
              <a:rPr lang="en-US" sz="3200" dirty="0" smtClean="0"/>
              <a:t>24-hour Review</a:t>
            </a:r>
            <a:endParaRPr lang="en-US" sz="32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1405542"/>
            <a:ext cx="5111750" cy="3588128"/>
          </a:xfrm>
        </p:spPr>
      </p:pic>
      <p:sp>
        <p:nvSpPr>
          <p:cNvPr id="4" name="Text Placeholder 3"/>
          <p:cNvSpPr>
            <a:spLocks noGrp="1"/>
          </p:cNvSpPr>
          <p:nvPr>
            <p:ph type="body" sz="half" idx="2"/>
          </p:nvPr>
        </p:nvSpPr>
        <p:spPr/>
        <p:txBody>
          <a:bodyPr>
            <a:normAutofit/>
          </a:bodyPr>
          <a:lstStyle/>
          <a:p>
            <a:r>
              <a:rPr lang="en-US" sz="1600" b="1" dirty="0" smtClean="0"/>
              <a:t>When the Control Point name of the refrigeration unit is selected, it opens the 24-hour review page.  This page shows all temperature readings from midnight to midnight.  Each day is accessible by selecting the date in the top left corner.</a:t>
            </a:r>
            <a:endParaRPr lang="en-US" sz="1600" b="1" dirty="0"/>
          </a:p>
        </p:txBody>
      </p:sp>
    </p:spTree>
    <p:extLst>
      <p:ext uri="{BB962C8B-B14F-4D97-AF65-F5344CB8AC3E}">
        <p14:creationId xmlns:p14="http://schemas.microsoft.com/office/powerpoint/2010/main" val="4083641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1206</Words>
  <Application>Microsoft Office PowerPoint</Application>
  <PresentationFormat>On-screen Show (4:3)</PresentationFormat>
  <Paragraphs>156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OVERVIEW S9k Home Page Review  </vt:lpstr>
      <vt:lpstr>Home Page The presentation will dissect each section of the Home Page.</vt:lpstr>
      <vt:lpstr>Today’s Menu</vt:lpstr>
      <vt:lpstr>                        Job Info Sheet The Job Info sheet provides scheduling information in the top section.  The Job Trace section shows which forms were directly created for this menu item as well as ancillary forms such as the Food Warmer temperatures for hot foods and Cooling Unit temperatures for cold foods.  The detailed view is shown on the next slide.  Incidents are shown on the last section.  This links to the form data for that particular incident to provide detailed data.</vt:lpstr>
      <vt:lpstr>Detailed Job Info Sheet Note the form data is shown in the detailed view.  The Process Step also provides a link to the form data that is shown under Questions/Answers.</vt:lpstr>
      <vt:lpstr>Incidents</vt:lpstr>
      <vt:lpstr>Control Points</vt:lpstr>
      <vt:lpstr>PowerPoint Presentation</vt:lpstr>
      <vt:lpstr>24-hour Review</vt:lpstr>
      <vt:lpstr>View Limits</vt:lpstr>
      <vt:lpstr>Query</vt:lpstr>
      <vt:lpstr>Dashboard</vt:lpstr>
      <vt:lpstr>Leftovers</vt:lpstr>
      <vt:lpstr>Leftover Menu List</vt:lpstr>
      <vt:lpstr>Forms</vt:lpstr>
      <vt:lpstr>More Forms</vt:lpstr>
      <vt:lpstr>Form Data</vt:lpstr>
      <vt:lpstr>Selecting Employee Name for Specific Form Data</vt:lpstr>
      <vt:lpstr>      Corrective Action Web Form Note that the second question was selected as the corrective action and that was to continue cooking until the proper temperature was reached. Comments can also be inserted on the app and additional comments can be added to the web form.</vt:lpstr>
      <vt:lpstr>Calendar</vt:lpstr>
      <vt:lpstr>Submitted Forms Today</vt:lpstr>
      <vt:lpstr>Daily Directory of Forms </vt:lpstr>
      <vt:lpstr>Monthly Menu</vt:lpstr>
      <vt:lpstr>Monthly Menu</vt:lpstr>
      <vt:lpstr>Operational Review</vt:lpstr>
      <vt:lpstr>Forms Query</vt:lpstr>
      <vt:lpstr>                 Operational Review This is the third link under the calendar.  It shows the complete data for all the forms submitted at any point in time.  It shows the detailed data for each form.  It shows the detail for Incidents and the corrective actions taken. </vt:lpstr>
      <vt:lpstr>Reports</vt:lpstr>
      <vt:lpstr>Links</vt:lpstr>
      <vt:lpstr>Final Slide of this Session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Page The presentation will dissect each section of the Home Page.</dc:title>
  <dc:creator>Larry Wyatt</dc:creator>
  <cp:lastModifiedBy>Larry Wyatt</cp:lastModifiedBy>
  <cp:revision>22</cp:revision>
  <dcterms:created xsi:type="dcterms:W3CDTF">2013-04-06T20:44:49Z</dcterms:created>
  <dcterms:modified xsi:type="dcterms:W3CDTF">2013-04-07T01:32:00Z</dcterms:modified>
</cp:coreProperties>
</file>