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0" r:id="rId2"/>
    <p:sldId id="288" r:id="rId3"/>
    <p:sldId id="282" r:id="rId4"/>
    <p:sldId id="256" r:id="rId5"/>
    <p:sldId id="257" r:id="rId6"/>
    <p:sldId id="285" r:id="rId7"/>
    <p:sldId id="270" r:id="rId8"/>
    <p:sldId id="272" r:id="rId9"/>
    <p:sldId id="273" r:id="rId10"/>
    <p:sldId id="274" r:id="rId11"/>
    <p:sldId id="276" r:id="rId12"/>
    <p:sldId id="277" r:id="rId13"/>
    <p:sldId id="287" r:id="rId14"/>
    <p:sldId id="289" r:id="rId15"/>
    <p:sldId id="290" r:id="rId16"/>
    <p:sldId id="278" r:id="rId17"/>
    <p:sldId id="283" r:id="rId18"/>
    <p:sldId id="286" r:id="rId19"/>
    <p:sldId id="284"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93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CDD6833-630E-46D0-8CBF-B449FCC66A4F}" type="datetimeFigureOut">
              <a:rPr lang="en-US"/>
              <a:pPr>
                <a:defRPr/>
              </a:pPr>
              <a:t>3/9/2014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73BC48B-6FCA-4495-B49B-64C0598C576B}" type="slidenum">
              <a:rPr lang="en-US"/>
              <a:pPr/>
              <a:t>‹#›</a:t>
            </a:fld>
            <a:endParaRPr lang="en-US"/>
          </a:p>
        </p:txBody>
      </p:sp>
    </p:spTree>
    <p:extLst>
      <p:ext uri="{BB962C8B-B14F-4D97-AF65-F5344CB8AC3E}">
        <p14:creationId xmlns:p14="http://schemas.microsoft.com/office/powerpoint/2010/main" val="10210150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EA1F99D-2000-47E7-853E-C1D049211707}" type="slidenum">
              <a:rPr lang="en-US"/>
              <a:pPr/>
              <a:t>1</a:t>
            </a:fld>
            <a:endParaRPr lang="en-US"/>
          </a:p>
        </p:txBody>
      </p:sp>
    </p:spTree>
    <p:extLst>
      <p:ext uri="{BB962C8B-B14F-4D97-AF65-F5344CB8AC3E}">
        <p14:creationId xmlns:p14="http://schemas.microsoft.com/office/powerpoint/2010/main" val="3542698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4B3C645-CE98-4589-BCDB-5DFA3489EC78}" type="slidenum">
              <a:rPr lang="en-US"/>
              <a:pPr/>
              <a:t>10</a:t>
            </a:fld>
            <a:endParaRPr lang="en-US"/>
          </a:p>
        </p:txBody>
      </p:sp>
    </p:spTree>
    <p:extLst>
      <p:ext uri="{BB962C8B-B14F-4D97-AF65-F5344CB8AC3E}">
        <p14:creationId xmlns:p14="http://schemas.microsoft.com/office/powerpoint/2010/main" val="1338246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1F0A1E6-6993-4DCE-9394-784B5C2784F3}" type="slidenum">
              <a:rPr lang="en-US"/>
              <a:pPr/>
              <a:t>11</a:t>
            </a:fld>
            <a:endParaRPr lang="en-US"/>
          </a:p>
        </p:txBody>
      </p:sp>
    </p:spTree>
    <p:extLst>
      <p:ext uri="{BB962C8B-B14F-4D97-AF65-F5344CB8AC3E}">
        <p14:creationId xmlns:p14="http://schemas.microsoft.com/office/powerpoint/2010/main" val="2481554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AE7BE11-9473-4C77-BB7A-06509C36C65D}" type="slidenum">
              <a:rPr lang="en-US"/>
              <a:pPr/>
              <a:t>12</a:t>
            </a:fld>
            <a:endParaRPr lang="en-US"/>
          </a:p>
        </p:txBody>
      </p:sp>
    </p:spTree>
    <p:extLst>
      <p:ext uri="{BB962C8B-B14F-4D97-AF65-F5344CB8AC3E}">
        <p14:creationId xmlns:p14="http://schemas.microsoft.com/office/powerpoint/2010/main" val="4243852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799EF3-2E28-495D-AC64-AB0A55E7C04D}" type="slidenum">
              <a:rPr lang="en-US"/>
              <a:pPr/>
              <a:t>13</a:t>
            </a:fld>
            <a:endParaRPr lang="en-US"/>
          </a:p>
        </p:txBody>
      </p:sp>
    </p:spTree>
    <p:extLst>
      <p:ext uri="{BB962C8B-B14F-4D97-AF65-F5344CB8AC3E}">
        <p14:creationId xmlns:p14="http://schemas.microsoft.com/office/powerpoint/2010/main" val="718927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BC48B-6FCA-4495-B49B-64C0598C576B}" type="slidenum">
              <a:rPr lang="en-US" smtClean="0"/>
              <a:pPr/>
              <a:t>14</a:t>
            </a:fld>
            <a:endParaRPr lang="en-US"/>
          </a:p>
        </p:txBody>
      </p:sp>
    </p:spTree>
    <p:extLst>
      <p:ext uri="{BB962C8B-B14F-4D97-AF65-F5344CB8AC3E}">
        <p14:creationId xmlns:p14="http://schemas.microsoft.com/office/powerpoint/2010/main" val="1810867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BC48B-6FCA-4495-B49B-64C0598C576B}" type="slidenum">
              <a:rPr lang="en-US" smtClean="0"/>
              <a:pPr/>
              <a:t>15</a:t>
            </a:fld>
            <a:endParaRPr lang="en-US"/>
          </a:p>
        </p:txBody>
      </p:sp>
    </p:spTree>
    <p:extLst>
      <p:ext uri="{BB962C8B-B14F-4D97-AF65-F5344CB8AC3E}">
        <p14:creationId xmlns:p14="http://schemas.microsoft.com/office/powerpoint/2010/main" val="1845096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AE68619-BDF2-43E5-A811-32C1966804C2}" type="slidenum">
              <a:rPr lang="en-US"/>
              <a:pPr/>
              <a:t>16</a:t>
            </a:fld>
            <a:endParaRPr lang="en-US"/>
          </a:p>
        </p:txBody>
      </p:sp>
    </p:spTree>
    <p:extLst>
      <p:ext uri="{BB962C8B-B14F-4D97-AF65-F5344CB8AC3E}">
        <p14:creationId xmlns:p14="http://schemas.microsoft.com/office/powerpoint/2010/main" val="322649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CE877A2-7F37-4CBB-87CF-D9AEEE153999}" type="slidenum">
              <a:rPr lang="en-US"/>
              <a:pPr/>
              <a:t>17</a:t>
            </a:fld>
            <a:endParaRPr lang="en-US"/>
          </a:p>
        </p:txBody>
      </p:sp>
    </p:spTree>
    <p:extLst>
      <p:ext uri="{BB962C8B-B14F-4D97-AF65-F5344CB8AC3E}">
        <p14:creationId xmlns:p14="http://schemas.microsoft.com/office/powerpoint/2010/main" val="1523777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E48E355-B4DF-44FF-9FBF-ED521691C302}" type="slidenum">
              <a:rPr lang="en-US"/>
              <a:pPr/>
              <a:t>18</a:t>
            </a:fld>
            <a:endParaRPr lang="en-US"/>
          </a:p>
        </p:txBody>
      </p:sp>
    </p:spTree>
    <p:extLst>
      <p:ext uri="{BB962C8B-B14F-4D97-AF65-F5344CB8AC3E}">
        <p14:creationId xmlns:p14="http://schemas.microsoft.com/office/powerpoint/2010/main" val="2557055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8661822-3349-4235-86C0-C9709A487DBB}" type="slidenum">
              <a:rPr lang="en-US"/>
              <a:pPr/>
              <a:t>19</a:t>
            </a:fld>
            <a:endParaRPr lang="en-US"/>
          </a:p>
        </p:txBody>
      </p:sp>
    </p:spTree>
    <p:extLst>
      <p:ext uri="{BB962C8B-B14F-4D97-AF65-F5344CB8AC3E}">
        <p14:creationId xmlns:p14="http://schemas.microsoft.com/office/powerpoint/2010/main" val="368713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BC48B-6FCA-4495-B49B-64C0598C576B}" type="slidenum">
              <a:rPr lang="en-US" smtClean="0"/>
              <a:pPr/>
              <a:t>2</a:t>
            </a:fld>
            <a:endParaRPr lang="en-US"/>
          </a:p>
        </p:txBody>
      </p:sp>
    </p:spTree>
    <p:extLst>
      <p:ext uri="{BB962C8B-B14F-4D97-AF65-F5344CB8AC3E}">
        <p14:creationId xmlns:p14="http://schemas.microsoft.com/office/powerpoint/2010/main" val="1100509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22A034D-C5E2-402B-B5D0-5D8B6652A452}" type="slidenum">
              <a:rPr lang="en-US"/>
              <a:pPr/>
              <a:t>3</a:t>
            </a:fld>
            <a:endParaRPr lang="en-US"/>
          </a:p>
        </p:txBody>
      </p:sp>
    </p:spTree>
    <p:extLst>
      <p:ext uri="{BB962C8B-B14F-4D97-AF65-F5344CB8AC3E}">
        <p14:creationId xmlns:p14="http://schemas.microsoft.com/office/powerpoint/2010/main" val="87970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6E65575-E28C-4898-A0A0-98EF54F3B902}" type="slidenum">
              <a:rPr lang="en-US"/>
              <a:pPr/>
              <a:t>4</a:t>
            </a:fld>
            <a:endParaRPr lang="en-US"/>
          </a:p>
        </p:txBody>
      </p:sp>
    </p:spTree>
    <p:extLst>
      <p:ext uri="{BB962C8B-B14F-4D97-AF65-F5344CB8AC3E}">
        <p14:creationId xmlns:p14="http://schemas.microsoft.com/office/powerpoint/2010/main" val="1085177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57D861A-971C-404C-8C56-FC8D753A2BF8}" type="slidenum">
              <a:rPr lang="en-US"/>
              <a:pPr/>
              <a:t>5</a:t>
            </a:fld>
            <a:endParaRPr lang="en-US"/>
          </a:p>
        </p:txBody>
      </p:sp>
    </p:spTree>
    <p:extLst>
      <p:ext uri="{BB962C8B-B14F-4D97-AF65-F5344CB8AC3E}">
        <p14:creationId xmlns:p14="http://schemas.microsoft.com/office/powerpoint/2010/main" val="2792847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A03516A-7599-40BE-A29F-5DAD120AD7BE}" type="slidenum">
              <a:rPr lang="en-US"/>
              <a:pPr/>
              <a:t>6</a:t>
            </a:fld>
            <a:endParaRPr lang="en-US"/>
          </a:p>
        </p:txBody>
      </p:sp>
    </p:spTree>
    <p:extLst>
      <p:ext uri="{BB962C8B-B14F-4D97-AF65-F5344CB8AC3E}">
        <p14:creationId xmlns:p14="http://schemas.microsoft.com/office/powerpoint/2010/main" val="94954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062FB9E-8DBF-425B-85FD-4E2BD42A61F5}" type="slidenum">
              <a:rPr lang="en-US"/>
              <a:pPr/>
              <a:t>7</a:t>
            </a:fld>
            <a:endParaRPr lang="en-US"/>
          </a:p>
        </p:txBody>
      </p:sp>
    </p:spTree>
    <p:extLst>
      <p:ext uri="{BB962C8B-B14F-4D97-AF65-F5344CB8AC3E}">
        <p14:creationId xmlns:p14="http://schemas.microsoft.com/office/powerpoint/2010/main" val="1088068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EBEE78C-6CE2-4CAD-A503-71192B5EFCA0}" type="slidenum">
              <a:rPr lang="en-US"/>
              <a:pPr/>
              <a:t>8</a:t>
            </a:fld>
            <a:endParaRPr lang="en-US"/>
          </a:p>
        </p:txBody>
      </p:sp>
    </p:spTree>
    <p:extLst>
      <p:ext uri="{BB962C8B-B14F-4D97-AF65-F5344CB8AC3E}">
        <p14:creationId xmlns:p14="http://schemas.microsoft.com/office/powerpoint/2010/main" val="3373253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A3FB7F5-8570-4F21-9727-58954E701833}" type="slidenum">
              <a:rPr lang="en-US"/>
              <a:pPr/>
              <a:t>9</a:t>
            </a:fld>
            <a:endParaRPr lang="en-US"/>
          </a:p>
        </p:txBody>
      </p:sp>
    </p:spTree>
    <p:extLst>
      <p:ext uri="{BB962C8B-B14F-4D97-AF65-F5344CB8AC3E}">
        <p14:creationId xmlns:p14="http://schemas.microsoft.com/office/powerpoint/2010/main" val="3518588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02082C-8E09-4C68-863B-0654254D04B8}" type="datetimeFigureOut">
              <a:rPr lang="en-US"/>
              <a:pPr>
                <a:defRPr/>
              </a:pPr>
              <a:t>3/9/2014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37B73E0-D7E0-4EA7-9C58-ED68BADFA08E}" type="slidenum">
              <a:rPr lang="en-US"/>
              <a:pPr/>
              <a:t>‹#›</a:t>
            </a:fld>
            <a:endParaRPr lang="en-US"/>
          </a:p>
        </p:txBody>
      </p:sp>
    </p:spTree>
    <p:extLst>
      <p:ext uri="{BB962C8B-B14F-4D97-AF65-F5344CB8AC3E}">
        <p14:creationId xmlns:p14="http://schemas.microsoft.com/office/powerpoint/2010/main" val="2458025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63E90C-E1CE-41E2-9957-82BFD8B46EDA}" type="datetimeFigureOut">
              <a:rPr lang="en-US"/>
              <a:pPr>
                <a:defRPr/>
              </a:pPr>
              <a:t>3/9/2014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8A1C799-8B2B-451A-9FCF-F7866CB0E00A}" type="slidenum">
              <a:rPr lang="en-US"/>
              <a:pPr/>
              <a:t>‹#›</a:t>
            </a:fld>
            <a:endParaRPr lang="en-US"/>
          </a:p>
        </p:txBody>
      </p:sp>
    </p:spTree>
    <p:extLst>
      <p:ext uri="{BB962C8B-B14F-4D97-AF65-F5344CB8AC3E}">
        <p14:creationId xmlns:p14="http://schemas.microsoft.com/office/powerpoint/2010/main" val="113990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7AC0CF-4E80-4F08-BD3B-5334318BE720}" type="datetimeFigureOut">
              <a:rPr lang="en-US"/>
              <a:pPr>
                <a:defRPr/>
              </a:pPr>
              <a:t>3/9/2014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6F51CFF-1E7D-425D-8D37-E27306B9E295}" type="slidenum">
              <a:rPr lang="en-US"/>
              <a:pPr/>
              <a:t>‹#›</a:t>
            </a:fld>
            <a:endParaRPr lang="en-US"/>
          </a:p>
        </p:txBody>
      </p:sp>
    </p:spTree>
    <p:extLst>
      <p:ext uri="{BB962C8B-B14F-4D97-AF65-F5344CB8AC3E}">
        <p14:creationId xmlns:p14="http://schemas.microsoft.com/office/powerpoint/2010/main" val="409382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00B250-7508-4768-B4DF-63CD3B5567CF}" type="datetimeFigureOut">
              <a:rPr lang="en-US"/>
              <a:pPr>
                <a:defRPr/>
              </a:pPr>
              <a:t>3/9/2014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0EB6642-512F-426F-B6F6-7C00214F81AB}" type="slidenum">
              <a:rPr lang="en-US"/>
              <a:pPr/>
              <a:t>‹#›</a:t>
            </a:fld>
            <a:endParaRPr lang="en-US"/>
          </a:p>
        </p:txBody>
      </p:sp>
    </p:spTree>
    <p:extLst>
      <p:ext uri="{BB962C8B-B14F-4D97-AF65-F5344CB8AC3E}">
        <p14:creationId xmlns:p14="http://schemas.microsoft.com/office/powerpoint/2010/main" val="178882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9031820-5C00-4964-9E2B-1CC84AE5A7ED}" type="datetimeFigureOut">
              <a:rPr lang="en-US"/>
              <a:pPr>
                <a:defRPr/>
              </a:pPr>
              <a:t>3/9/2014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1F8885-C41F-4A22-8AAE-E23945A3BF1A}" type="slidenum">
              <a:rPr lang="en-US"/>
              <a:pPr/>
              <a:t>‹#›</a:t>
            </a:fld>
            <a:endParaRPr lang="en-US"/>
          </a:p>
        </p:txBody>
      </p:sp>
    </p:spTree>
    <p:extLst>
      <p:ext uri="{BB962C8B-B14F-4D97-AF65-F5344CB8AC3E}">
        <p14:creationId xmlns:p14="http://schemas.microsoft.com/office/powerpoint/2010/main" val="2454421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FEB4381-1BB2-46C1-8AD9-5E8B5BA92A4F}" type="datetimeFigureOut">
              <a:rPr lang="en-US"/>
              <a:pPr>
                <a:defRPr/>
              </a:pPr>
              <a:t>3/9/2014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177C4CD-1616-4DBB-9A32-81CC46EE78CB}" type="slidenum">
              <a:rPr lang="en-US"/>
              <a:pPr/>
              <a:t>‹#›</a:t>
            </a:fld>
            <a:endParaRPr lang="en-US"/>
          </a:p>
        </p:txBody>
      </p:sp>
    </p:spTree>
    <p:extLst>
      <p:ext uri="{BB962C8B-B14F-4D97-AF65-F5344CB8AC3E}">
        <p14:creationId xmlns:p14="http://schemas.microsoft.com/office/powerpoint/2010/main" val="321986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B928809-9184-464C-B079-69E510EE1F7E}" type="datetimeFigureOut">
              <a:rPr lang="en-US"/>
              <a:pPr>
                <a:defRPr/>
              </a:pPr>
              <a:t>3/9/2014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FE818A0-3608-40BB-B28E-795967F97203}" type="slidenum">
              <a:rPr lang="en-US"/>
              <a:pPr/>
              <a:t>‹#›</a:t>
            </a:fld>
            <a:endParaRPr lang="en-US"/>
          </a:p>
        </p:txBody>
      </p:sp>
    </p:spTree>
    <p:extLst>
      <p:ext uri="{BB962C8B-B14F-4D97-AF65-F5344CB8AC3E}">
        <p14:creationId xmlns:p14="http://schemas.microsoft.com/office/powerpoint/2010/main" val="4210319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061AA4A-E458-4C6A-98F2-4F0393B1473E}" type="datetimeFigureOut">
              <a:rPr lang="en-US"/>
              <a:pPr>
                <a:defRPr/>
              </a:pPr>
              <a:t>3/9/2014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C0D040B-0B66-4A65-9623-523539302B24}" type="slidenum">
              <a:rPr lang="en-US"/>
              <a:pPr/>
              <a:t>‹#›</a:t>
            </a:fld>
            <a:endParaRPr lang="en-US"/>
          </a:p>
        </p:txBody>
      </p:sp>
    </p:spTree>
    <p:extLst>
      <p:ext uri="{BB962C8B-B14F-4D97-AF65-F5344CB8AC3E}">
        <p14:creationId xmlns:p14="http://schemas.microsoft.com/office/powerpoint/2010/main" val="1049368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86BE6E-7150-453A-B75D-BAA6B1472B78}" type="datetimeFigureOut">
              <a:rPr lang="en-US"/>
              <a:pPr>
                <a:defRPr/>
              </a:pPr>
              <a:t>3/9/2014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6AB70B3-0CE4-4882-8042-65B8C3303296}" type="slidenum">
              <a:rPr lang="en-US"/>
              <a:pPr/>
              <a:t>‹#›</a:t>
            </a:fld>
            <a:endParaRPr lang="en-US"/>
          </a:p>
        </p:txBody>
      </p:sp>
    </p:spTree>
    <p:extLst>
      <p:ext uri="{BB962C8B-B14F-4D97-AF65-F5344CB8AC3E}">
        <p14:creationId xmlns:p14="http://schemas.microsoft.com/office/powerpoint/2010/main" val="1823355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989357-1BF1-499A-AC8D-FBC8358C5E43}" type="datetimeFigureOut">
              <a:rPr lang="en-US"/>
              <a:pPr>
                <a:defRPr/>
              </a:pPr>
              <a:t>3/9/2014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011D807-19B8-4501-8A61-08E0E4B91D8A}" type="slidenum">
              <a:rPr lang="en-US"/>
              <a:pPr/>
              <a:t>‹#›</a:t>
            </a:fld>
            <a:endParaRPr lang="en-US"/>
          </a:p>
        </p:txBody>
      </p:sp>
    </p:spTree>
    <p:extLst>
      <p:ext uri="{BB962C8B-B14F-4D97-AF65-F5344CB8AC3E}">
        <p14:creationId xmlns:p14="http://schemas.microsoft.com/office/powerpoint/2010/main" val="184638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D03F24-8800-42FE-9FCD-3D284E8F2323}" type="datetimeFigureOut">
              <a:rPr lang="en-US"/>
              <a:pPr>
                <a:defRPr/>
              </a:pPr>
              <a:t>3/9/2014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7885C9E-89C4-4139-96B6-C9AF5AD62880}" type="slidenum">
              <a:rPr lang="en-US"/>
              <a:pPr/>
              <a:t>‹#›</a:t>
            </a:fld>
            <a:endParaRPr lang="en-US"/>
          </a:p>
        </p:txBody>
      </p:sp>
    </p:spTree>
    <p:extLst>
      <p:ext uri="{BB962C8B-B14F-4D97-AF65-F5344CB8AC3E}">
        <p14:creationId xmlns:p14="http://schemas.microsoft.com/office/powerpoint/2010/main" val="736643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6E89EFD-76B8-4F7D-8F92-8659D086FE8D}" type="datetimeFigureOut">
              <a:rPr lang="en-US"/>
              <a:pPr>
                <a:defRPr/>
              </a:pPr>
              <a:t>3/9/2014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12C83316-7B5F-4BF3-A627-B16EA3DDF9F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info@sentry9000.com"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entry9000.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3"/>
          <p:cNvSpPr>
            <a:spLocks noGrp="1"/>
          </p:cNvSpPr>
          <p:nvPr>
            <p:ph type="title"/>
          </p:nvPr>
        </p:nvSpPr>
        <p:spPr>
          <a:xfrm>
            <a:off x="457200" y="274638"/>
            <a:ext cx="8229600" cy="6049962"/>
          </a:xfrm>
        </p:spPr>
        <p:txBody>
          <a:bodyPr/>
          <a:lstStyle/>
          <a:p>
            <a:r>
              <a:rPr lang="en-US" sz="5400" b="1" smtClean="0"/>
              <a:t>OVERVIEW</a:t>
            </a:r>
            <a:r>
              <a:rPr lang="en-US" b="1" smtClean="0"/>
              <a:t/>
            </a:r>
            <a:br>
              <a:rPr lang="en-US" b="1" smtClean="0"/>
            </a:br>
            <a:r>
              <a:rPr lang="en-US" b="1" smtClean="0"/>
              <a:t>S9k Self-Assessment System</a:t>
            </a:r>
            <a:br>
              <a:rPr lang="en-US" b="1" smtClean="0"/>
            </a:br>
            <a:r>
              <a:rPr lang="en-US" sz="1400" smtClean="0"/>
              <a:t/>
            </a:r>
            <a:br>
              <a:rPr lang="en-US" sz="1400" smtClean="0"/>
            </a:br>
            <a:endParaRPr lang="en-US" smtClean="0"/>
          </a:p>
        </p:txBody>
      </p:sp>
      <p:pic>
        <p:nvPicPr>
          <p:cNvPr id="1433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01955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fontAlgn="auto">
              <a:spcAft>
                <a:spcPts val="0"/>
              </a:spcAft>
              <a:defRPr/>
            </a:pPr>
            <a:r>
              <a:rPr lang="en-US" sz="3600" b="1" dirty="0" smtClean="0"/>
              <a:t>Bluetooth Infra-red Temperature Probe</a:t>
            </a:r>
            <a:br>
              <a:rPr lang="en-US" sz="3600" b="1" dirty="0" smtClean="0"/>
            </a:br>
            <a:r>
              <a:rPr lang="en-US" sz="3600" b="1" dirty="0" smtClean="0"/>
              <a:t>(optional)</a:t>
            </a:r>
            <a:endParaRPr lang="en-US" sz="3600" b="1" dirty="0"/>
          </a:p>
        </p:txBody>
      </p:sp>
      <p:pic>
        <p:nvPicPr>
          <p:cNvPr id="30722"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822575" y="1600200"/>
            <a:ext cx="3498850" cy="452596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4"/>
          <p:cNvSpPr>
            <a:spLocks noGrp="1"/>
          </p:cNvSpPr>
          <p:nvPr>
            <p:ph type="title"/>
          </p:nvPr>
        </p:nvSpPr>
        <p:spPr/>
        <p:txBody>
          <a:bodyPr/>
          <a:lstStyle/>
          <a:p>
            <a:r>
              <a:rPr lang="en-US" smtClean="0"/>
              <a:t>Cooked Food Corrective Action Form</a:t>
            </a:r>
          </a:p>
        </p:txBody>
      </p:sp>
      <p:pic>
        <p:nvPicPr>
          <p:cNvPr id="32770"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425950" y="273050"/>
            <a:ext cx="3409950" cy="5853113"/>
          </a:xfrm>
        </p:spPr>
      </p:pic>
      <p:sp>
        <p:nvSpPr>
          <p:cNvPr id="32771" name="Text Placeholder 5"/>
          <p:cNvSpPr>
            <a:spLocks noGrp="1"/>
          </p:cNvSpPr>
          <p:nvPr>
            <p:ph type="body" sz="half" idx="2"/>
          </p:nvPr>
        </p:nvSpPr>
        <p:spPr/>
        <p:txBody>
          <a:bodyPr/>
          <a:lstStyle/>
          <a:p>
            <a:endParaRPr lang="en-US" smtClean="0"/>
          </a:p>
          <a:p>
            <a:r>
              <a:rPr lang="en-US" sz="2400" b="1" smtClean="0"/>
              <a:t>A Yes answer to continue cooking.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6"/>
          <p:cNvSpPr>
            <a:spLocks noGrp="1"/>
          </p:cNvSpPr>
          <p:nvPr>
            <p:ph type="title"/>
          </p:nvPr>
        </p:nvSpPr>
        <p:spPr/>
        <p:txBody>
          <a:bodyPr/>
          <a:lstStyle/>
          <a:p>
            <a:pPr algn="ctr"/>
            <a:r>
              <a:rPr lang="en-US" smtClean="0"/>
              <a:t>Action Requirement</a:t>
            </a:r>
          </a:p>
        </p:txBody>
      </p:sp>
      <p:sp>
        <p:nvSpPr>
          <p:cNvPr id="34818" name="Text Placeholder 8"/>
          <p:cNvSpPr>
            <a:spLocks noGrp="1"/>
          </p:cNvSpPr>
          <p:nvPr>
            <p:ph type="body" sz="half" idx="2"/>
          </p:nvPr>
        </p:nvSpPr>
        <p:spPr/>
        <p:txBody>
          <a:bodyPr/>
          <a:lstStyle/>
          <a:p>
            <a:r>
              <a:rPr lang="en-US" b="1" smtClean="0"/>
              <a:t>If a specific corrective action is not indicated by choosing a YES answer, then the program generates the following message.</a:t>
            </a:r>
          </a:p>
          <a:p>
            <a:endParaRPr lang="en-US" b="1" smtClean="0"/>
          </a:p>
          <a:p>
            <a:r>
              <a:rPr lang="en-US" b="1" smtClean="0"/>
              <a:t>The employee must choose YES for one of the corrective action answers for the program to proceed.</a:t>
            </a:r>
          </a:p>
        </p:txBody>
      </p:sp>
      <p:pic>
        <p:nvPicPr>
          <p:cNvPr id="34819"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425950" y="273050"/>
            <a:ext cx="3409950" cy="585311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fontAlgn="auto">
              <a:spcAft>
                <a:spcPts val="0"/>
              </a:spcAft>
              <a:defRPr/>
            </a:pPr>
            <a:r>
              <a:rPr lang="en-US" dirty="0" smtClean="0"/>
              <a:t>Digital Data Form as shown </a:t>
            </a:r>
            <a:r>
              <a:rPr lang="en-US" smtClean="0"/>
              <a:t>on </a:t>
            </a:r>
            <a:br>
              <a:rPr lang="en-US" smtClean="0"/>
            </a:br>
            <a:r>
              <a:rPr lang="en-US" smtClean="0"/>
              <a:t>a web browser</a:t>
            </a:r>
            <a:endParaRPr lang="en-US"/>
          </a:p>
        </p:txBody>
      </p:sp>
      <p:pic>
        <p:nvPicPr>
          <p:cNvPr id="36866" name="Content Placeholder 8" descr="webform.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152650"/>
            <a:ext cx="8229600" cy="342106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417638"/>
            <a:ext cx="7315200" cy="3046988"/>
          </a:xfrm>
          <a:prstGeom prst="rect">
            <a:avLst/>
          </a:prstGeom>
        </p:spPr>
        <p:txBody>
          <a:bodyPr wrap="square">
            <a:spAutoFit/>
          </a:bodyPr>
          <a:lstStyle/>
          <a:p>
            <a:pPr marL="0" marR="0">
              <a:spcBef>
                <a:spcPts val="0"/>
              </a:spcBef>
              <a:spcAft>
                <a:spcPts val="0"/>
              </a:spcAft>
            </a:pPr>
            <a:r>
              <a:rPr lang="en-US" sz="3200" dirty="0" err="1" smtClean="0">
                <a:effectLst/>
                <a:latin typeface="Calibri" panose="020F0502020204030204" pitchFamily="34" charset="0"/>
                <a:ea typeface="Times New Roman" panose="02020603050405020304" pitchFamily="18" charset="0"/>
              </a:rPr>
              <a:t>Sentry9000</a:t>
            </a:r>
            <a:r>
              <a:rPr lang="en-US" sz="3200" dirty="0" smtClean="0">
                <a:effectLst/>
                <a:latin typeface="Calibri" panose="020F0502020204030204" pitchFamily="34" charset="0"/>
                <a:ea typeface="Times New Roman" panose="02020603050405020304" pitchFamily="18" charset="0"/>
              </a:rPr>
              <a:t> can digitize them for you so you can eliminate all those sheets of paper, clipboards, notebooks, file folders, file cabinets, storage boxes, shredding, and the list goes on and on and on…………………………………………………………….</a:t>
            </a:r>
            <a:endParaRPr lang="en-US" sz="3200" dirty="0">
              <a:effectLst/>
              <a:latin typeface="Times New Roman" panose="02020603050405020304" pitchFamily="18" charset="0"/>
              <a:ea typeface="Times New Roman" panose="02020603050405020304" pitchFamily="18" charset="0"/>
            </a:endParaRPr>
          </a:p>
        </p:txBody>
      </p:sp>
      <p:sp>
        <p:nvSpPr>
          <p:cNvPr id="5" name="Title 4"/>
          <p:cNvSpPr>
            <a:spLocks noGrp="1"/>
          </p:cNvSpPr>
          <p:nvPr>
            <p:ph type="title"/>
          </p:nvPr>
        </p:nvSpPr>
        <p:spPr/>
        <p:txBody>
          <a:bodyPr/>
          <a:lstStyle/>
          <a:p>
            <a:r>
              <a:rPr lang="en-US" dirty="0" smtClean="0"/>
              <a:t>Have your own paper forms?</a:t>
            </a:r>
            <a:endParaRPr lang="en-US" dirty="0"/>
          </a:p>
        </p:txBody>
      </p:sp>
    </p:spTree>
    <p:extLst>
      <p:ext uri="{BB962C8B-B14F-4D97-AF65-F5344CB8AC3E}">
        <p14:creationId xmlns:p14="http://schemas.microsoft.com/office/powerpoint/2010/main" val="2098527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a:t>
            </a:r>
            <a:endParaRPr lang="en-US" dirty="0"/>
          </a:p>
        </p:txBody>
      </p:sp>
      <p:sp>
        <p:nvSpPr>
          <p:cNvPr id="3" name="Content Placeholder 2"/>
          <p:cNvSpPr>
            <a:spLocks noGrp="1"/>
          </p:cNvSpPr>
          <p:nvPr>
            <p:ph idx="1"/>
          </p:nvPr>
        </p:nvSpPr>
        <p:spPr/>
        <p:txBody>
          <a:bodyPr/>
          <a:lstStyle/>
          <a:p>
            <a:r>
              <a:rPr lang="en-US" sz="2000" b="1" dirty="0"/>
              <a:t>Time</a:t>
            </a:r>
            <a:endParaRPr lang="en-US" sz="2000" dirty="0"/>
          </a:p>
          <a:p>
            <a:r>
              <a:rPr lang="en-US" sz="2000" dirty="0"/>
              <a:t>  	No forms to copy, store, complete, store longer, find, shred.</a:t>
            </a:r>
          </a:p>
          <a:p>
            <a:r>
              <a:rPr lang="en-US" sz="2000" b="1" dirty="0"/>
              <a:t>Money</a:t>
            </a:r>
            <a:endParaRPr lang="en-US" sz="2000" dirty="0"/>
          </a:p>
          <a:p>
            <a:r>
              <a:rPr lang="en-US" sz="2000" dirty="0"/>
              <a:t>No forms to copy, store, complete, store, shred.  Push the ON button.  </a:t>
            </a:r>
          </a:p>
          <a:p>
            <a:r>
              <a:rPr lang="en-US" sz="2000" dirty="0"/>
              <a:t>Data stored on secure server and available on secure web site at your fingertips on a computer, tablet, smartphone, even your computerized POS.</a:t>
            </a:r>
          </a:p>
          <a:p>
            <a:r>
              <a:rPr lang="en-US" sz="2000" b="1" dirty="0"/>
              <a:t>Credibility</a:t>
            </a:r>
            <a:endParaRPr lang="en-US" sz="2000" dirty="0"/>
          </a:p>
          <a:p>
            <a:r>
              <a:rPr lang="en-US" sz="2000" dirty="0"/>
              <a:t>Each form is date and time stamped with a digital signature of the employee performing the tasks.</a:t>
            </a:r>
          </a:p>
          <a:p>
            <a:r>
              <a:rPr lang="en-US" sz="2000" b="1" dirty="0"/>
              <a:t>Flexibility</a:t>
            </a:r>
            <a:endParaRPr lang="en-US" sz="2000" dirty="0"/>
          </a:p>
          <a:p>
            <a:r>
              <a:rPr lang="en-US" sz="2000" dirty="0"/>
              <a:t>	Use your forms.  Use our forms.  Use both.  Add all types of paper forms that are currently used for checks and checklists and accountability.</a:t>
            </a:r>
          </a:p>
          <a:p>
            <a:endParaRPr lang="en-US" dirty="0"/>
          </a:p>
        </p:txBody>
      </p:sp>
    </p:spTree>
    <p:extLst>
      <p:ext uri="{BB962C8B-B14F-4D97-AF65-F5344CB8AC3E}">
        <p14:creationId xmlns:p14="http://schemas.microsoft.com/office/powerpoint/2010/main" val="3629708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fontAlgn="auto">
              <a:spcAft>
                <a:spcPts val="0"/>
              </a:spcAft>
              <a:defRPr/>
            </a:pPr>
            <a:r>
              <a:rPr lang="en-US" dirty="0" smtClean="0"/>
              <a:t>Home Page</a:t>
            </a:r>
            <a:br>
              <a:rPr lang="en-US" dirty="0" smtClean="0"/>
            </a:br>
            <a:r>
              <a:rPr lang="en-US" sz="1400" dirty="0" smtClean="0"/>
              <a:t>This is where the infrastructure is established with menus , vendors and employees.  It shows all actions that occur on the app as well as creating reports.  The Control Points section is for </a:t>
            </a:r>
            <a:r>
              <a:rPr lang="en-US" sz="1400" dirty="0" err="1" smtClean="0"/>
              <a:t>WiFi</a:t>
            </a:r>
            <a:r>
              <a:rPr lang="en-US" sz="1400" dirty="0" smtClean="0"/>
              <a:t> sensors for walk-in coolers and freezers which are available from Sentry9000.</a:t>
            </a:r>
            <a:endParaRPr lang="en-US" dirty="0"/>
          </a:p>
        </p:txBody>
      </p:sp>
      <p:pic>
        <p:nvPicPr>
          <p:cNvPr id="38914"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50913" y="1600200"/>
            <a:ext cx="7242175" cy="452596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rtlCol="0">
            <a:normAutofit fontScale="90000"/>
          </a:bodyPr>
          <a:lstStyle/>
          <a:p>
            <a:pPr fontAlgn="auto">
              <a:spcAft>
                <a:spcPts val="0"/>
              </a:spcAft>
              <a:defRPr/>
            </a:pPr>
            <a:r>
              <a:rPr lang="en-US" b="1" dirty="0" smtClean="0"/>
              <a:t>Dual &amp; Single </a:t>
            </a:r>
            <a:r>
              <a:rPr lang="en-US" b="1" dirty="0" err="1" smtClean="0"/>
              <a:t>WiFi</a:t>
            </a:r>
            <a:r>
              <a:rPr lang="en-US" b="1" dirty="0" smtClean="0"/>
              <a:t> Sensors</a:t>
            </a:r>
            <a:r>
              <a:rPr lang="en-US" dirty="0" smtClean="0"/>
              <a:t/>
            </a:r>
            <a:br>
              <a:rPr lang="en-US" dirty="0" smtClean="0"/>
            </a:br>
            <a:r>
              <a:rPr lang="en-US" dirty="0" smtClean="0"/>
              <a:t> </a:t>
            </a:r>
            <a:r>
              <a:rPr lang="en-US" sz="3600" dirty="0" smtClean="0"/>
              <a:t>for Coolers and Freezers</a:t>
            </a:r>
            <a:endParaRPr lang="en-US" sz="3600" dirty="0"/>
          </a:p>
        </p:txBody>
      </p:sp>
      <p:pic>
        <p:nvPicPr>
          <p:cNvPr id="40962" name="Content Placeholder 4" descr="WiFi Sensors-top.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54100" y="2293938"/>
            <a:ext cx="7035800" cy="31369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rtlCol="0">
            <a:normAutofit fontScale="90000"/>
          </a:bodyPr>
          <a:lstStyle/>
          <a:p>
            <a:pPr fontAlgn="auto">
              <a:spcAft>
                <a:spcPts val="0"/>
              </a:spcAft>
              <a:defRPr/>
            </a:pPr>
            <a:r>
              <a:rPr lang="en-US" b="1" dirty="0" smtClean="0"/>
              <a:t>Data Control Point</a:t>
            </a:r>
            <a:r>
              <a:rPr lang="en-US" dirty="0" smtClean="0"/>
              <a:t/>
            </a:r>
            <a:br>
              <a:rPr lang="en-US" dirty="0" smtClean="0"/>
            </a:br>
            <a:r>
              <a:rPr lang="en-US" dirty="0" smtClean="0"/>
              <a:t> </a:t>
            </a:r>
            <a:r>
              <a:rPr lang="en-US" sz="3600" dirty="0" smtClean="0"/>
              <a:t>for Coolers and Freezers</a:t>
            </a:r>
            <a:endParaRPr lang="en-US" sz="3600" dirty="0"/>
          </a:p>
        </p:txBody>
      </p:sp>
      <p:pic>
        <p:nvPicPr>
          <p:cNvPr id="43010"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38363" y="1600200"/>
            <a:ext cx="4867275" cy="4525963"/>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049962"/>
          </a:xfrm>
        </p:spPr>
        <p:txBody>
          <a:bodyPr rtlCol="0">
            <a:normAutofit fontScale="90000"/>
          </a:bodyPr>
          <a:lstStyle/>
          <a:p>
            <a:pPr fontAlgn="auto">
              <a:spcAft>
                <a:spcPts val="0"/>
              </a:spcAft>
              <a:defRPr/>
            </a:pPr>
            <a:r>
              <a:rPr lang="en-US" b="1" dirty="0" smtClean="0"/>
              <a:t/>
            </a:r>
            <a:br>
              <a:rPr lang="en-US" b="1" dirty="0" smtClean="0"/>
            </a:br>
            <a:r>
              <a:rPr lang="en-US" b="1" dirty="0"/>
              <a:t/>
            </a:r>
            <a:br>
              <a:rPr lang="en-US" b="1" dirty="0"/>
            </a:br>
            <a:r>
              <a:rPr lang="en-US" b="1" dirty="0" smtClean="0"/>
              <a:t>S9k Self-Assessment System</a:t>
            </a:r>
            <a:br>
              <a:rPr lang="en-US" b="1" dirty="0" smtClean="0"/>
            </a:br>
            <a:r>
              <a:rPr lang="en-US" sz="1800" dirty="0" smtClean="0"/>
              <a:t>This self-assessment form is  based on the FDA’s U.S. Food Code.</a:t>
            </a:r>
            <a:br>
              <a:rPr lang="en-US" sz="1800" dirty="0" smtClean="0"/>
            </a:br>
            <a:r>
              <a:rPr lang="en-US" sz="1800" dirty="0" smtClean="0"/>
              <a:t/>
            </a:r>
            <a:br>
              <a:rPr lang="en-US" sz="1800" dirty="0" smtClean="0"/>
            </a:br>
            <a:r>
              <a:rPr lang="en-US" sz="1800" dirty="0"/>
              <a:t>A 7” Android Tablet is recommended</a:t>
            </a:r>
            <a:r>
              <a:rPr lang="en-US" sz="1800"/>
              <a:t>.  </a:t>
            </a:r>
            <a:r>
              <a:rPr lang="en-US" sz="1400" dirty="0" smtClean="0"/>
              <a:t/>
            </a:r>
            <a:br>
              <a:rPr lang="en-US" sz="1400" dirty="0" smtClean="0"/>
            </a:br>
            <a:r>
              <a:rPr lang="en-US" sz="1400" dirty="0" smtClean="0"/>
              <a:t/>
            </a:r>
            <a:br>
              <a:rPr lang="en-US" sz="1400" dirty="0" smtClean="0"/>
            </a:br>
            <a:r>
              <a:rPr lang="en-US" sz="1800" dirty="0" smtClean="0"/>
              <a:t>The forms  on the app can be  modified to meet your specific requirements.</a:t>
            </a:r>
            <a:br>
              <a:rPr lang="en-US" sz="1800" dirty="0" smtClean="0"/>
            </a:br>
            <a:r>
              <a:rPr lang="en-US" sz="1800" dirty="0" smtClean="0"/>
              <a:t/>
            </a:r>
            <a:br>
              <a:rPr lang="en-US" sz="1800" dirty="0" smtClean="0"/>
            </a:br>
            <a:r>
              <a:rPr lang="en-US" sz="1800" dirty="0" smtClean="0"/>
              <a:t>Your current forms can be created digitally to replace, or add to, the existing forms.</a:t>
            </a:r>
            <a:br>
              <a:rPr lang="en-US" sz="1800" dirty="0" smtClean="0"/>
            </a:br>
            <a:r>
              <a:rPr lang="en-US" sz="1400" dirty="0" smtClean="0"/>
              <a:t/>
            </a:r>
            <a:br>
              <a:rPr lang="en-US" sz="1400" dirty="0" smtClean="0"/>
            </a:br>
            <a:r>
              <a:rPr lang="en-US" sz="1800" dirty="0" smtClean="0"/>
              <a:t>The app/ web/ server software is free.</a:t>
            </a:r>
            <a:br>
              <a:rPr lang="en-US" sz="1800" dirty="0" smtClean="0"/>
            </a:br>
            <a:r>
              <a:rPr lang="en-US" sz="1800" dirty="0" smtClean="0"/>
              <a:t>There is an annual ($300) or monthly ($30) service charge for the data storage, the 24/7 telephone and email technical support, and for the software upgrades for the app, the web site and the server software.</a:t>
            </a:r>
            <a:br>
              <a:rPr lang="en-US" sz="1800" dirty="0" smtClean="0"/>
            </a:br>
            <a:r>
              <a:rPr lang="en-US" sz="1800" dirty="0" smtClean="0"/>
              <a:t/>
            </a:r>
            <a:br>
              <a:rPr lang="en-US" sz="1800" dirty="0" smtClean="0"/>
            </a:br>
            <a:r>
              <a:rPr lang="en-US" sz="1800" dirty="0" smtClean="0"/>
              <a:t>A webinar can be scheduled to provide you more information on the system.</a:t>
            </a:r>
            <a:br>
              <a:rPr lang="en-US" sz="1800" dirty="0" smtClean="0"/>
            </a:br>
            <a:r>
              <a:rPr lang="en-US" sz="1800" dirty="0"/>
              <a:t/>
            </a:r>
            <a:br>
              <a:rPr lang="en-US" sz="1800" dirty="0"/>
            </a:br>
            <a:r>
              <a:rPr lang="en-US" sz="1800" dirty="0" smtClean="0"/>
              <a:t>PowerPoint presentations for the Self-Assessment Android App and the Web Site Overview are available at http://sentry9000.com/S9kSSApp</a:t>
            </a:r>
            <a:br>
              <a:rPr lang="en-US" sz="1800" dirty="0" smtClean="0"/>
            </a:br>
            <a:r>
              <a:rPr lang="en-US" sz="1800" dirty="0" smtClean="0"/>
              <a:t/>
            </a:r>
            <a:br>
              <a:rPr lang="en-US" sz="1800" dirty="0" smtClean="0"/>
            </a:br>
            <a:r>
              <a:rPr lang="en-US" sz="1800" dirty="0" smtClean="0"/>
              <a:t/>
            </a:r>
            <a:br>
              <a:rPr lang="en-US" sz="1800" dirty="0" smtClean="0"/>
            </a:br>
            <a:r>
              <a:rPr lang="en-US" sz="1800" b="1" dirty="0" smtClean="0"/>
              <a:t>800.519.7657</a:t>
            </a:r>
            <a:r>
              <a:rPr lang="en-US" sz="1800" dirty="0" smtClean="0"/>
              <a:t>                      </a:t>
            </a:r>
            <a:r>
              <a:rPr lang="en-US" sz="1800" dirty="0" smtClean="0">
                <a:hlinkClick r:id="rId3"/>
              </a:rPr>
              <a:t>info@sentry9000.com</a:t>
            </a:r>
            <a:r>
              <a:rPr lang="en-US" sz="1800" dirty="0" smtClean="0"/>
              <a:t>                       </a:t>
            </a:r>
            <a:r>
              <a:rPr lang="en-US" sz="1800" dirty="0" smtClean="0">
                <a:hlinkClick r:id="rId4"/>
              </a:rPr>
              <a:t>http://sentry9000.com</a:t>
            </a:r>
            <a:r>
              <a:rPr lang="en-US" sz="1400" dirty="0" smtClean="0"/>
              <a:t/>
            </a:r>
            <a:br>
              <a:rPr lang="en-US" sz="1400"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988141"/>
            <a:ext cx="8839200" cy="8156079"/>
          </a:xfrm>
          <a:prstGeom prst="rect">
            <a:avLst/>
          </a:prstGeom>
        </p:spPr>
        <p:txBody>
          <a:bodyPr wrap="square">
            <a:spAutoFit/>
          </a:bodyPr>
          <a:lstStyle/>
          <a:p>
            <a:pPr marL="0" marR="0" algn="ctr">
              <a:spcBef>
                <a:spcPts val="0"/>
              </a:spcBef>
              <a:spcAft>
                <a:spcPts val="0"/>
              </a:spcAft>
            </a:pPr>
            <a:r>
              <a:rPr lang="en-US" sz="4000" dirty="0" smtClean="0">
                <a:effectLst/>
                <a:latin typeface="Times New Roman" panose="02020603050405020304" pitchFamily="18" charset="0"/>
                <a:ea typeface="Times New Roman" panose="02020603050405020304" pitchFamily="18" charset="0"/>
              </a:rPr>
              <a:t>Department of Health Inspections </a:t>
            </a:r>
            <a:r>
              <a:rPr lang="en-US" sz="4000" u="sng" dirty="0" smtClean="0">
                <a:effectLst/>
                <a:latin typeface="Times New Roman" panose="02020603050405020304" pitchFamily="18" charset="0"/>
                <a:ea typeface="Times New Roman" panose="02020603050405020304" pitchFamily="18" charset="0"/>
              </a:rPr>
              <a:t>Annually</a:t>
            </a:r>
            <a:endParaRPr lang="en-US" sz="2000" dirty="0" smtClean="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5400" b="1" dirty="0" smtClean="0">
                <a:effectLst/>
                <a:latin typeface="Times New Roman" panose="02020603050405020304" pitchFamily="18" charset="0"/>
                <a:ea typeface="Times New Roman" panose="02020603050405020304" pitchFamily="18" charset="0"/>
              </a:rPr>
              <a:t>Food Service Operations </a:t>
            </a:r>
            <a:r>
              <a:rPr lang="en-US" sz="5400" b="1" u="sng" dirty="0" smtClean="0">
                <a:effectLst/>
                <a:latin typeface="Times New Roman" panose="02020603050405020304" pitchFamily="18" charset="0"/>
                <a:ea typeface="Times New Roman" panose="02020603050405020304" pitchFamily="18" charset="0"/>
              </a:rPr>
              <a:t>Daily</a:t>
            </a:r>
            <a:endParaRPr lang="en-US" sz="20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smtClean="0">
                <a:effectLst/>
                <a:latin typeface="Calibri" panose="020F0502020204030204" pitchFamily="34" charset="0"/>
                <a:ea typeface="Times New Roman" panose="02020603050405020304" pitchFamily="18" charset="0"/>
              </a:rPr>
              <a:t> </a:t>
            </a:r>
            <a:endParaRPr lang="en-US" sz="20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smtClean="0">
                <a:effectLst/>
                <a:latin typeface="Calibri" panose="020F0502020204030204" pitchFamily="34" charset="0"/>
                <a:ea typeface="Times New Roman" panose="02020603050405020304" pitchFamily="18" charset="0"/>
              </a:rPr>
              <a:t> </a:t>
            </a:r>
            <a:endParaRPr lang="en-US" sz="20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smtClean="0">
                <a:effectLst/>
                <a:latin typeface="Calibri" panose="020F0502020204030204" pitchFamily="34" charset="0"/>
                <a:ea typeface="Times New Roman" panose="02020603050405020304" pitchFamily="18" charset="0"/>
              </a:rPr>
              <a:t>Health Department inspections are a pinpoint in time.  Have a passing score today and cases of foodborne illness in your operation tomorrow</a:t>
            </a:r>
            <a:r>
              <a:rPr lang="en-US" sz="2400" dirty="0" smtClean="0">
                <a:effectLst/>
                <a:latin typeface="Calibri" panose="020F0502020204030204" pitchFamily="34" charset="0"/>
                <a:ea typeface="Times New Roman" panose="02020603050405020304" pitchFamily="18" charset="0"/>
              </a:rPr>
              <a:t>.</a:t>
            </a:r>
            <a:endParaRPr lang="en-US" sz="20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smtClean="0">
                <a:effectLst/>
                <a:latin typeface="Calibri" panose="020F0502020204030204" pitchFamily="34" charset="0"/>
                <a:ea typeface="Times New Roman" panose="02020603050405020304" pitchFamily="18" charset="0"/>
              </a:rPr>
              <a:t> </a:t>
            </a:r>
            <a:endParaRPr lang="en-US" sz="20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Times New Roman" panose="02020603050405020304" pitchFamily="18" charset="0"/>
              </a:rPr>
              <a:t>The key to maintaining a solid food safety operation is repeatability and continuity.  </a:t>
            </a:r>
            <a:endParaRPr lang="en-US" sz="20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Times New Roman" panose="02020603050405020304" pitchFamily="18" charset="0"/>
              </a:rPr>
              <a:t>Many health departments offer a self-assessment for daily, weekly, monthly self-inspections.  </a:t>
            </a:r>
            <a:endParaRPr lang="en-US" sz="20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err="1" smtClean="0">
                <a:effectLst/>
                <a:latin typeface="Calibri" panose="020F0502020204030204" pitchFamily="34" charset="0"/>
                <a:ea typeface="Times New Roman" panose="02020603050405020304" pitchFamily="18" charset="0"/>
              </a:rPr>
              <a:t>Sentry9000</a:t>
            </a:r>
            <a:r>
              <a:rPr lang="en-US" dirty="0" smtClean="0">
                <a:effectLst/>
                <a:latin typeface="Calibri" panose="020F0502020204030204" pitchFamily="34" charset="0"/>
                <a:ea typeface="Times New Roman" panose="02020603050405020304" pitchFamily="18" charset="0"/>
              </a:rPr>
              <a:t> has adapted one of these self-assessments to its Android app/Web Browser application.  </a:t>
            </a:r>
            <a:endParaRPr lang="en-US" sz="20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Times New Roman" panose="02020603050405020304" pitchFamily="18" charset="0"/>
              </a:rPr>
              <a:t>Measureable points for temperatures and visual observations for sanitation and other standards.  </a:t>
            </a:r>
            <a:endParaRPr lang="en-US" sz="20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Times New Roman" panose="02020603050405020304" pitchFamily="18" charset="0"/>
              </a:rPr>
              <a:t>Out of limit measurements automatically generate an action needed prompt for corrective action.  </a:t>
            </a:r>
            <a:endParaRPr lang="en-US" sz="20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Times New Roman" panose="02020603050405020304" pitchFamily="18" charset="0"/>
              </a:rPr>
              <a:t>This provides daily, weekly and monthly continuity and repeatability for the operation.</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2887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2"/>
          <p:cNvSpPr>
            <a:spLocks noGrp="1"/>
          </p:cNvSpPr>
          <p:nvPr>
            <p:ph type="title"/>
          </p:nvPr>
        </p:nvSpPr>
        <p:spPr/>
        <p:txBody>
          <a:bodyPr/>
          <a:lstStyle/>
          <a:p>
            <a:r>
              <a:rPr lang="en-US" sz="3600" b="1" smtClean="0"/>
              <a:t>S9k HACCP &amp; Food Safety System</a:t>
            </a:r>
            <a:r>
              <a:rPr lang="en-US" sz="2800" smtClean="0"/>
              <a:t/>
            </a:r>
            <a:br>
              <a:rPr lang="en-US" sz="2800" smtClean="0"/>
            </a:br>
            <a:r>
              <a:rPr lang="en-US" sz="2800" smtClean="0"/>
              <a:t>Android App          Client Web Site        Off-Site Database</a:t>
            </a:r>
          </a:p>
        </p:txBody>
      </p:sp>
      <p:pic>
        <p:nvPicPr>
          <p:cNvPr id="16386"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172200" y="2592388"/>
            <a:ext cx="2503488" cy="1851025"/>
          </a:xfrm>
        </p:spPr>
      </p:pic>
      <p:pic>
        <p:nvPicPr>
          <p:cNvPr id="16387" name="Picture 3" descr="C:\Users\LEW\Pictures\computerha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590800"/>
            <a:ext cx="328295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descr="C:\Users\LEW\Pictures\webEmail\NewMainMen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03363"/>
            <a:ext cx="2351088"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3"/>
          <p:cNvSpPr>
            <a:spLocks noGrp="1"/>
          </p:cNvSpPr>
          <p:nvPr>
            <p:ph type="title"/>
          </p:nvPr>
        </p:nvSpPr>
        <p:spPr/>
        <p:txBody>
          <a:bodyPr/>
          <a:lstStyle/>
          <a:p>
            <a:pPr algn="ctr"/>
            <a:r>
              <a:rPr lang="en-US" smtClean="0"/>
              <a:t>Login Screen	</a:t>
            </a:r>
          </a:p>
        </p:txBody>
      </p:sp>
      <p:sp>
        <p:nvSpPr>
          <p:cNvPr id="18434" name="Text Placeholder 5"/>
          <p:cNvSpPr>
            <a:spLocks noGrp="1"/>
          </p:cNvSpPr>
          <p:nvPr>
            <p:ph type="body" sz="half" idx="2"/>
          </p:nvPr>
        </p:nvSpPr>
        <p:spPr/>
        <p:txBody>
          <a:bodyPr/>
          <a:lstStyle/>
          <a:p>
            <a:r>
              <a:rPr lang="en-US" b="1" smtClean="0"/>
              <a:t>Employee login is entered and the Login button is selected.  This provides a digital signature.  Each time a form is opened, it gives a time, date and digital signature.</a:t>
            </a:r>
          </a:p>
          <a:p>
            <a:endParaRPr lang="en-US" b="1" smtClean="0"/>
          </a:p>
          <a:p>
            <a:r>
              <a:rPr lang="en-US" b="1" smtClean="0"/>
              <a:t>This will move the program to the Main Menu Page.</a:t>
            </a:r>
          </a:p>
        </p:txBody>
      </p:sp>
      <p:pic>
        <p:nvPicPr>
          <p:cNvPr id="18435"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425950" y="273050"/>
            <a:ext cx="3409950" cy="585311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algn="ctr"/>
            <a:r>
              <a:rPr lang="en-US" sz="2800" smtClean="0"/>
              <a:t>Main Menu Page</a:t>
            </a:r>
          </a:p>
        </p:txBody>
      </p:sp>
      <p:sp>
        <p:nvSpPr>
          <p:cNvPr id="20482" name="Text Placeholder 3"/>
          <p:cNvSpPr>
            <a:spLocks noGrp="1"/>
          </p:cNvSpPr>
          <p:nvPr>
            <p:ph type="body" sz="half" idx="2"/>
          </p:nvPr>
        </p:nvSpPr>
        <p:spPr/>
        <p:txBody>
          <a:bodyPr/>
          <a:lstStyle/>
          <a:p>
            <a:endParaRPr lang="en-US" sz="2400" b="1" smtClean="0"/>
          </a:p>
          <a:p>
            <a:r>
              <a:rPr lang="en-US" sz="2400" b="1" smtClean="0"/>
              <a:t>There are icons to select  for the forms to be completed.</a:t>
            </a:r>
          </a:p>
          <a:p>
            <a:r>
              <a:rPr lang="en-US" b="1" smtClean="0"/>
              <a:t>  </a:t>
            </a:r>
          </a:p>
          <a:p>
            <a:endParaRPr lang="en-US" smtClean="0"/>
          </a:p>
        </p:txBody>
      </p:sp>
      <p:pic>
        <p:nvPicPr>
          <p:cNvPr id="20483"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425950" y="273050"/>
            <a:ext cx="3409950" cy="585311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fontAlgn="auto">
              <a:spcAft>
                <a:spcPts val="0"/>
              </a:spcAft>
              <a:defRPr/>
            </a:pPr>
            <a:r>
              <a:rPr lang="en-US" dirty="0" smtClean="0"/>
              <a:t>Two Type Formats for Cooked Food Temperatures</a:t>
            </a:r>
            <a:endParaRPr lang="en-US" dirty="0"/>
          </a:p>
        </p:txBody>
      </p:sp>
      <p:sp>
        <p:nvSpPr>
          <p:cNvPr id="22530" name="Text Placeholder 3"/>
          <p:cNvSpPr>
            <a:spLocks noGrp="1"/>
          </p:cNvSpPr>
          <p:nvPr>
            <p:ph type="body" idx="1"/>
          </p:nvPr>
        </p:nvSpPr>
        <p:spPr/>
        <p:txBody>
          <a:bodyPr/>
          <a:lstStyle/>
          <a:p>
            <a:pPr algn="ctr"/>
            <a:r>
              <a:rPr lang="en-US" smtClean="0"/>
              <a:t>Specific Menu Item	</a:t>
            </a:r>
          </a:p>
        </p:txBody>
      </p:sp>
      <p:sp>
        <p:nvSpPr>
          <p:cNvPr id="22531" name="Text Placeholder 5"/>
          <p:cNvSpPr>
            <a:spLocks noGrp="1"/>
          </p:cNvSpPr>
          <p:nvPr>
            <p:ph type="body" sz="quarter" idx="3"/>
          </p:nvPr>
        </p:nvSpPr>
        <p:spPr/>
        <p:txBody>
          <a:bodyPr/>
          <a:lstStyle/>
          <a:p>
            <a:pPr algn="ctr"/>
            <a:r>
              <a:rPr lang="en-US" smtClean="0"/>
              <a:t>Generic Menu Item</a:t>
            </a:r>
          </a:p>
        </p:txBody>
      </p:sp>
      <p:pic>
        <p:nvPicPr>
          <p:cNvPr id="22532" name="Content Placeholder 1"/>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5514975" y="2174875"/>
            <a:ext cx="2301875" cy="3951288"/>
          </a:xfrm>
        </p:spPr>
      </p:pic>
      <p:pic>
        <p:nvPicPr>
          <p:cNvPr id="22533"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325563" y="2174875"/>
            <a:ext cx="2303462" cy="395128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4"/>
          <p:cNvSpPr>
            <a:spLocks noGrp="1"/>
          </p:cNvSpPr>
          <p:nvPr>
            <p:ph type="title"/>
          </p:nvPr>
        </p:nvSpPr>
        <p:spPr>
          <a:xfrm>
            <a:off x="457200" y="274638"/>
            <a:ext cx="8229600" cy="6049962"/>
          </a:xfrm>
        </p:spPr>
        <p:txBody>
          <a:bodyPr/>
          <a:lstStyle/>
          <a:p>
            <a:r>
              <a:rPr lang="en-US" smtClean="0"/>
              <a:t>Corrective Action Forms</a:t>
            </a:r>
            <a:br>
              <a:rPr lang="en-US" smtClean="0"/>
            </a:br>
            <a:r>
              <a:rPr lang="en-US" smtClean="0"/>
              <a:t/>
            </a:r>
            <a:br>
              <a:rPr lang="en-US" smtClean="0"/>
            </a:br>
            <a:r>
              <a:rPr lang="en-US" sz="1600" smtClean="0"/>
              <a:t>Corrective Action forms are automatically generated when an incorrect answer is submitted.</a:t>
            </a:r>
            <a:br>
              <a:rPr lang="en-US" sz="1600" smtClean="0"/>
            </a:br>
            <a:r>
              <a:rPr lang="en-US" sz="1600" smtClean="0"/>
              <a:t>If a menu item such as chicken requires a finished temperature of 165F, and the recorded temperature is only 160F, a Corrective Action Form is automatically generated and must be completed to continue with the next item.  All questions that affect HACCP and food safety have a Corrective Action form associated with them.</a:t>
            </a:r>
            <a:br>
              <a:rPr lang="en-US" sz="1600" smtClean="0"/>
            </a:br>
            <a:r>
              <a:rPr lang="en-US" sz="1600" smtClean="0"/>
              <a:t/>
            </a:r>
            <a:br>
              <a:rPr lang="en-US" sz="1600" smtClean="0"/>
            </a:br>
            <a:r>
              <a:rPr lang="en-US" sz="1600" smtClean="0"/>
              <a:t>This information is then recorded on the web site as an Incident.  It will show that it has been addressed because it must be addressed on the tablet to continue with the program.</a:t>
            </a:r>
            <a:br>
              <a:rPr lang="en-US" sz="1600" smtClean="0"/>
            </a:br>
            <a:r>
              <a:rPr lang="en-US" sz="1600" smtClean="0"/>
              <a:t/>
            </a:r>
            <a:br>
              <a:rPr lang="en-US" sz="1600" smtClean="0"/>
            </a:br>
            <a:r>
              <a:rPr lang="en-US" sz="1600" smtClean="0"/>
              <a:t>The following slides will go through a procedure that causes a Corrective Action form to be automatically generated.</a:t>
            </a: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273050"/>
            <a:ext cx="3008313" cy="565150"/>
          </a:xfrm>
        </p:spPr>
        <p:txBody>
          <a:bodyPr/>
          <a:lstStyle/>
          <a:p>
            <a:r>
              <a:rPr lang="en-US" smtClean="0"/>
              <a:t>Temperature Limit Screen</a:t>
            </a:r>
          </a:p>
        </p:txBody>
      </p:sp>
      <p:sp>
        <p:nvSpPr>
          <p:cNvPr id="26626" name="Text Placeholder 3"/>
          <p:cNvSpPr>
            <a:spLocks noGrp="1"/>
          </p:cNvSpPr>
          <p:nvPr>
            <p:ph type="body" sz="half" idx="2"/>
          </p:nvPr>
        </p:nvSpPr>
        <p:spPr>
          <a:xfrm>
            <a:off x="457200" y="1066800"/>
            <a:ext cx="3008313" cy="5257800"/>
          </a:xfrm>
        </p:spPr>
        <p:txBody>
          <a:bodyPr/>
          <a:lstStyle/>
          <a:p>
            <a:r>
              <a:rPr lang="en-US" sz="1800" b="1" smtClean="0"/>
              <a:t>This shows the minimum temperature the food has to be cooked.   Note that it is 165F. </a:t>
            </a:r>
            <a:r>
              <a:rPr lang="en-US" sz="1800" smtClean="0"/>
              <a:t>(The 250 is a random number for the high temperature that is needed for the form)</a:t>
            </a:r>
          </a:p>
          <a:p>
            <a:endParaRPr lang="en-US" sz="1800" smtClean="0"/>
          </a:p>
          <a:p>
            <a:r>
              <a:rPr lang="en-US" sz="1800" b="1" smtClean="0"/>
              <a:t>This tells the employee what the correct temperature for that menu item is.  It also tells the program what the correct temperature is.  If that temperature is not reached, then there will be a Corrective Action form automatically generated to describe the steps to take.</a:t>
            </a:r>
          </a:p>
        </p:txBody>
      </p:sp>
      <p:pic>
        <p:nvPicPr>
          <p:cNvPr id="26627"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425950" y="273050"/>
            <a:ext cx="3409950" cy="5853113"/>
          </a:xfrm>
        </p:spPr>
      </p:pic>
      <p:sp>
        <p:nvSpPr>
          <p:cNvPr id="6" name="Left Arrow 5"/>
          <p:cNvSpPr/>
          <p:nvPr/>
        </p:nvSpPr>
        <p:spPr>
          <a:xfrm>
            <a:off x="5226050" y="2514600"/>
            <a:ext cx="977900" cy="3952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273050"/>
            <a:ext cx="3008313" cy="641350"/>
          </a:xfrm>
        </p:spPr>
        <p:txBody>
          <a:bodyPr/>
          <a:lstStyle/>
          <a:p>
            <a:pPr algn="ctr"/>
            <a:r>
              <a:rPr lang="en-US" smtClean="0"/>
              <a:t>Temperature Entry</a:t>
            </a:r>
          </a:p>
        </p:txBody>
      </p:sp>
      <p:sp>
        <p:nvSpPr>
          <p:cNvPr id="28674" name="Text Placeholder 3"/>
          <p:cNvSpPr>
            <a:spLocks noGrp="1"/>
          </p:cNvSpPr>
          <p:nvPr>
            <p:ph type="body" sz="half" idx="2"/>
          </p:nvPr>
        </p:nvSpPr>
        <p:spPr/>
        <p:txBody>
          <a:bodyPr/>
          <a:lstStyle/>
          <a:p>
            <a:r>
              <a:rPr lang="en-US" sz="1800" b="1" smtClean="0"/>
              <a:t>The temperature is manually entered using the numeric keyboard.</a:t>
            </a:r>
          </a:p>
          <a:p>
            <a:endParaRPr lang="en-US" sz="1800" b="1" smtClean="0"/>
          </a:p>
          <a:p>
            <a:r>
              <a:rPr lang="en-US" sz="1800" b="1" smtClean="0"/>
              <a:t>Sentry9000 offers a Bluetooth Temperature Probe that automatically sends the temperature to the screen. </a:t>
            </a:r>
            <a:r>
              <a:rPr lang="en-US" sz="1800" smtClean="0"/>
              <a:t>(See next slide)</a:t>
            </a:r>
          </a:p>
          <a:p>
            <a:endParaRPr lang="en-US" sz="1800" b="1" smtClean="0"/>
          </a:p>
          <a:p>
            <a:r>
              <a:rPr lang="en-US" sz="1800" b="1" smtClean="0"/>
              <a:t>This provides for flexibility in using this app for food safety.</a:t>
            </a:r>
          </a:p>
        </p:txBody>
      </p:sp>
      <p:pic>
        <p:nvPicPr>
          <p:cNvPr id="28675"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425950" y="273050"/>
            <a:ext cx="3409950" cy="585311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8444</TotalTime>
  <Words>370</Words>
  <Application>Microsoft Office PowerPoint</Application>
  <PresentationFormat>On-screen Show (4:3)</PresentationFormat>
  <Paragraphs>80</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Calibri</vt:lpstr>
      <vt:lpstr>Arial</vt:lpstr>
      <vt:lpstr>Office Theme</vt:lpstr>
      <vt:lpstr>OVERVIEW S9k Self-Assessment System  </vt:lpstr>
      <vt:lpstr>PowerPoint Presentation</vt:lpstr>
      <vt:lpstr>S9k HACCP &amp; Food Safety System Android App          Client Web Site        Off-Site Database</vt:lpstr>
      <vt:lpstr>Login Screen </vt:lpstr>
      <vt:lpstr>Main Menu Page</vt:lpstr>
      <vt:lpstr>Two Type Formats for Cooked Food Temperatures</vt:lpstr>
      <vt:lpstr>Corrective Action Forms  Corrective Action forms are automatically generated when an incorrect answer is submitted. If a menu item such as chicken requires a finished temperature of 165F, and the recorded temperature is only 160F, a Corrective Action Form is automatically generated and must be completed to continue with the next item.  All questions that affect HACCP and food safety have a Corrective Action form associated with them.  This information is then recorded on the web site as an Incident.  It will show that it has been addressed because it must be addressed on the tablet to continue with the program.  The following slides will go through a procedure that causes a Corrective Action form to be automatically generated.</vt:lpstr>
      <vt:lpstr>Temperature Limit Screen</vt:lpstr>
      <vt:lpstr>Temperature Entry</vt:lpstr>
      <vt:lpstr>Bluetooth Infra-red Temperature Probe (optional)</vt:lpstr>
      <vt:lpstr>Cooked Food Corrective Action Form</vt:lpstr>
      <vt:lpstr>Action Requirement</vt:lpstr>
      <vt:lpstr>Digital Data Form as shown on  a web browser</vt:lpstr>
      <vt:lpstr>Have your own paper forms?</vt:lpstr>
      <vt:lpstr>Save</vt:lpstr>
      <vt:lpstr>Home Page This is where the infrastructure is established with menus , vendors and employees.  It shows all actions that occur on the app as well as creating reports.  The Control Points section is for WiFi sensors for walk-in coolers and freezers which are available from Sentry9000.</vt:lpstr>
      <vt:lpstr>Dual &amp; Single WiFi Sensors  for Coolers and Freezers</vt:lpstr>
      <vt:lpstr>Data Control Point  for Coolers and Freezers</vt:lpstr>
      <vt:lpstr>  S9k Self-Assessment System This self-assessment form is  based on the FDA’s U.S. Food Code.  A 7” Android Tablet is recommended.    The forms  on the app can be  modified to meet your specific requirements.  Your current forms can be created digitally to replace, or add to, the existing forms.  The app/ web/ server software is free. There is an annual ($300) or monthly ($30) service charge for the data storage, the 24/7 telephone and email technical support, and for the software upgrades for the app, the web site and the server software.  A webinar can be scheduled to provide you more information on the system.  PowerPoint presentations for the Self-Assessment Android App and the Web Site Overview are available at http://sentry9000.com/S9kSSApp   800.519.7657                      info@sentry9000.com                       http://sentry9000.com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Log-in Screen</dc:title>
  <dc:creator>Larry Wyatt</dc:creator>
  <cp:lastModifiedBy>Larry Wyatt</cp:lastModifiedBy>
  <cp:revision>60</cp:revision>
  <dcterms:created xsi:type="dcterms:W3CDTF">2013-01-01T20:26:33Z</dcterms:created>
  <dcterms:modified xsi:type="dcterms:W3CDTF">2014-03-10T04:04:57Z</dcterms:modified>
</cp:coreProperties>
</file>