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80" r:id="rId6"/>
    <p:sldId id="268" r:id="rId7"/>
    <p:sldId id="270" r:id="rId8"/>
    <p:sldId id="271" r:id="rId9"/>
    <p:sldId id="281" r:id="rId10"/>
    <p:sldId id="261" r:id="rId11"/>
    <p:sldId id="262" r:id="rId12"/>
    <p:sldId id="263" r:id="rId13"/>
    <p:sldId id="264" r:id="rId14"/>
    <p:sldId id="266" r:id="rId15"/>
    <p:sldId id="279" r:id="rId16"/>
    <p:sldId id="276" r:id="rId17"/>
    <p:sldId id="273" r:id="rId18"/>
    <p:sldId id="282"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32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2D4C82-0D51-4717-A8D7-4CAABC8DDB69}" type="datetimeFigureOut">
              <a:rPr lang="en-US" smtClean="0"/>
              <a:pPr/>
              <a:t>8/30/2015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1B1F1B-7BF3-41DE-BE7E-8EB659912574}" type="slidenum">
              <a:rPr lang="en-US" smtClean="0"/>
              <a:pPr/>
              <a:t>‹#›</a:t>
            </a:fld>
            <a:endParaRPr lang="en-US"/>
          </a:p>
        </p:txBody>
      </p:sp>
    </p:spTree>
    <p:extLst>
      <p:ext uri="{BB962C8B-B14F-4D97-AF65-F5344CB8AC3E}">
        <p14:creationId xmlns:p14="http://schemas.microsoft.com/office/powerpoint/2010/main" val="3526109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CD4546-7B24-4A50-9DC0-2AC0DBD67ABF}" type="slidenum">
              <a:rPr lang="en-US" smtClean="0"/>
              <a:pPr/>
              <a:t>1</a:t>
            </a:fld>
            <a:endParaRPr lang="en-US" dirty="0"/>
          </a:p>
        </p:txBody>
      </p:sp>
    </p:spTree>
    <p:extLst>
      <p:ext uri="{BB962C8B-B14F-4D97-AF65-F5344CB8AC3E}">
        <p14:creationId xmlns:p14="http://schemas.microsoft.com/office/powerpoint/2010/main" val="928555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D4546-7B24-4A50-9DC0-2AC0DBD67ABF}" type="slidenum">
              <a:rPr lang="en-US" smtClean="0"/>
              <a:pPr/>
              <a:t>10</a:t>
            </a:fld>
            <a:endParaRPr lang="en-US" dirty="0"/>
          </a:p>
        </p:txBody>
      </p:sp>
    </p:spTree>
    <p:extLst>
      <p:ext uri="{BB962C8B-B14F-4D97-AF65-F5344CB8AC3E}">
        <p14:creationId xmlns:p14="http://schemas.microsoft.com/office/powerpoint/2010/main" val="1341258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fld id="{116A289C-4D75-4B27-8251-FEECB08BA7A2}" type="slidenum">
              <a:rPr lang="en-US" i="0" smtClean="0"/>
              <a:pPr eaLnBrk="1" hangingPunct="1"/>
              <a:t>11</a:t>
            </a:fld>
            <a:endParaRPr lang="en-US" i="0" smtClean="0"/>
          </a:p>
        </p:txBody>
      </p:sp>
    </p:spTree>
    <p:extLst>
      <p:ext uri="{BB962C8B-B14F-4D97-AF65-F5344CB8AC3E}">
        <p14:creationId xmlns:p14="http://schemas.microsoft.com/office/powerpoint/2010/main" val="653240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fld id="{C7699A81-1BB7-4D0B-8C20-63845541B79A}" type="slidenum">
              <a:rPr lang="en-US" i="0" smtClean="0"/>
              <a:pPr eaLnBrk="1" hangingPunct="1"/>
              <a:t>12</a:t>
            </a:fld>
            <a:endParaRPr lang="en-US" i="0" smtClean="0"/>
          </a:p>
        </p:txBody>
      </p:sp>
    </p:spTree>
    <p:extLst>
      <p:ext uri="{BB962C8B-B14F-4D97-AF65-F5344CB8AC3E}">
        <p14:creationId xmlns:p14="http://schemas.microsoft.com/office/powerpoint/2010/main" val="2293016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fld id="{72068FD5-354D-4DCA-A7D9-1826B272716D}" type="slidenum">
              <a:rPr lang="en-US" i="0" smtClean="0"/>
              <a:pPr eaLnBrk="1" hangingPunct="1"/>
              <a:t>13</a:t>
            </a:fld>
            <a:endParaRPr lang="en-US" i="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41846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fld id="{679A1A2F-ADC3-44C9-94D6-171005845E8B}" type="slidenum">
              <a:rPr lang="en-US" i="0" smtClean="0"/>
              <a:pPr eaLnBrk="1" hangingPunct="1"/>
              <a:t>14</a:t>
            </a:fld>
            <a:endParaRPr lang="en-US" i="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829135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1B1F1B-7BF3-41DE-BE7E-8EB659912574}" type="slidenum">
              <a:rPr lang="en-US" smtClean="0"/>
              <a:pPr/>
              <a:t>15</a:t>
            </a:fld>
            <a:endParaRPr lang="en-US"/>
          </a:p>
        </p:txBody>
      </p:sp>
    </p:spTree>
    <p:extLst>
      <p:ext uri="{BB962C8B-B14F-4D97-AF65-F5344CB8AC3E}">
        <p14:creationId xmlns:p14="http://schemas.microsoft.com/office/powerpoint/2010/main" val="3097508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1B1F1B-7BF3-41DE-BE7E-8EB659912574}" type="slidenum">
              <a:rPr lang="en-US" smtClean="0"/>
              <a:pPr/>
              <a:t>16</a:t>
            </a:fld>
            <a:endParaRPr lang="en-US"/>
          </a:p>
        </p:txBody>
      </p:sp>
    </p:spTree>
    <p:extLst>
      <p:ext uri="{BB962C8B-B14F-4D97-AF65-F5344CB8AC3E}">
        <p14:creationId xmlns:p14="http://schemas.microsoft.com/office/powerpoint/2010/main" val="1668064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CD4546-7B24-4A50-9DC0-2AC0DBD67ABF}" type="slidenum">
              <a:rPr lang="en-US" smtClean="0"/>
              <a:pPr/>
              <a:t>17</a:t>
            </a:fld>
            <a:endParaRPr lang="en-US" dirty="0"/>
          </a:p>
        </p:txBody>
      </p:sp>
    </p:spTree>
    <p:extLst>
      <p:ext uri="{BB962C8B-B14F-4D97-AF65-F5344CB8AC3E}">
        <p14:creationId xmlns:p14="http://schemas.microsoft.com/office/powerpoint/2010/main" val="650660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CD4546-7B24-4A50-9DC0-2AC0DBD67ABF}" type="slidenum">
              <a:rPr lang="en-US" smtClean="0"/>
              <a:pPr/>
              <a:t>18</a:t>
            </a:fld>
            <a:endParaRPr lang="en-US" dirty="0"/>
          </a:p>
        </p:txBody>
      </p:sp>
    </p:spTree>
    <p:extLst>
      <p:ext uri="{BB962C8B-B14F-4D97-AF65-F5344CB8AC3E}">
        <p14:creationId xmlns:p14="http://schemas.microsoft.com/office/powerpoint/2010/main" val="1946354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CD4546-7B24-4A50-9DC0-2AC0DBD67ABF}" type="slidenum">
              <a:rPr lang="en-US" smtClean="0"/>
              <a:pPr/>
              <a:t>19</a:t>
            </a:fld>
            <a:endParaRPr lang="en-US" dirty="0"/>
          </a:p>
        </p:txBody>
      </p:sp>
    </p:spTree>
    <p:extLst>
      <p:ext uri="{BB962C8B-B14F-4D97-AF65-F5344CB8AC3E}">
        <p14:creationId xmlns:p14="http://schemas.microsoft.com/office/powerpoint/2010/main" val="928555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CD4546-7B24-4A50-9DC0-2AC0DBD67ABF}" type="slidenum">
              <a:rPr lang="en-US" smtClean="0"/>
              <a:pPr/>
              <a:t>2</a:t>
            </a:fld>
            <a:endParaRPr lang="en-US" dirty="0"/>
          </a:p>
        </p:txBody>
      </p:sp>
    </p:spTree>
    <p:extLst>
      <p:ext uri="{BB962C8B-B14F-4D97-AF65-F5344CB8AC3E}">
        <p14:creationId xmlns:p14="http://schemas.microsoft.com/office/powerpoint/2010/main" val="863371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D4546-7B24-4A50-9DC0-2AC0DBD67ABF}" type="slidenum">
              <a:rPr lang="en-US" smtClean="0"/>
              <a:pPr/>
              <a:t>3</a:t>
            </a:fld>
            <a:endParaRPr lang="en-US" dirty="0"/>
          </a:p>
        </p:txBody>
      </p:sp>
    </p:spTree>
    <p:extLst>
      <p:ext uri="{BB962C8B-B14F-4D97-AF65-F5344CB8AC3E}">
        <p14:creationId xmlns:p14="http://schemas.microsoft.com/office/powerpoint/2010/main" val="829639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D4546-7B24-4A50-9DC0-2AC0DBD67ABF}" type="slidenum">
              <a:rPr lang="en-US" smtClean="0"/>
              <a:pPr/>
              <a:t>4</a:t>
            </a:fld>
            <a:endParaRPr lang="en-US" dirty="0"/>
          </a:p>
        </p:txBody>
      </p:sp>
    </p:spTree>
    <p:extLst>
      <p:ext uri="{BB962C8B-B14F-4D97-AF65-F5344CB8AC3E}">
        <p14:creationId xmlns:p14="http://schemas.microsoft.com/office/powerpoint/2010/main" val="1997631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fld id="{838FB51C-57D1-4D32-A8F4-40DF923AC8B8}" type="slidenum">
              <a:rPr lang="en-US" i="0" smtClean="0"/>
              <a:pPr eaLnBrk="1" hangingPunct="1"/>
              <a:t>5</a:t>
            </a:fld>
            <a:endParaRPr lang="en-US" i="0" smtClean="0"/>
          </a:p>
        </p:txBody>
      </p:sp>
    </p:spTree>
    <p:extLst>
      <p:ext uri="{BB962C8B-B14F-4D97-AF65-F5344CB8AC3E}">
        <p14:creationId xmlns:p14="http://schemas.microsoft.com/office/powerpoint/2010/main" val="1643262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fld id="{FC07BA74-C048-4B78-BB38-50AB16FC6AFC}" type="slidenum">
              <a:rPr lang="en-US" i="0" smtClean="0"/>
              <a:pPr eaLnBrk="1" hangingPunct="1"/>
              <a:t>6</a:t>
            </a:fld>
            <a:endParaRPr lang="en-US" i="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22021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fld id="{76352A4C-970E-4930-8F30-C47B78397B7E}" type="slidenum">
              <a:rPr lang="en-US" i="0" smtClean="0"/>
              <a:pPr eaLnBrk="1" hangingPunct="1"/>
              <a:t>7</a:t>
            </a:fld>
            <a:endParaRPr lang="en-US" i="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35195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fld id="{F2E836CE-8F12-4532-B7C6-A7CFBBCAAD15}" type="slidenum">
              <a:rPr lang="en-US" i="0" smtClean="0"/>
              <a:pPr eaLnBrk="1" hangingPunct="1"/>
              <a:t>8</a:t>
            </a:fld>
            <a:endParaRPr lang="en-US" i="0" smtClean="0"/>
          </a:p>
        </p:txBody>
      </p:sp>
    </p:spTree>
    <p:extLst>
      <p:ext uri="{BB962C8B-B14F-4D97-AF65-F5344CB8AC3E}">
        <p14:creationId xmlns:p14="http://schemas.microsoft.com/office/powerpoint/2010/main" val="2859191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fld id="{F2E836CE-8F12-4532-B7C6-A7CFBBCAAD15}" type="slidenum">
              <a:rPr lang="en-US" i="0" smtClean="0"/>
              <a:pPr eaLnBrk="1" hangingPunct="1"/>
              <a:t>9</a:t>
            </a:fld>
            <a:endParaRPr lang="en-US" i="0" smtClean="0"/>
          </a:p>
        </p:txBody>
      </p:sp>
    </p:spTree>
    <p:extLst>
      <p:ext uri="{BB962C8B-B14F-4D97-AF65-F5344CB8AC3E}">
        <p14:creationId xmlns:p14="http://schemas.microsoft.com/office/powerpoint/2010/main" val="561692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307E45-3A93-4649-BE02-BC4EF7E04729}" type="datetimeFigureOut">
              <a:rPr lang="en-US" smtClean="0"/>
              <a:pPr/>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00ABB-9615-466E-BDD2-6DF31E1F4BCF}" type="slidenum">
              <a:rPr lang="en-US" smtClean="0"/>
              <a:pPr/>
              <a:t>‹#›</a:t>
            </a:fld>
            <a:endParaRPr lang="en-US"/>
          </a:p>
        </p:txBody>
      </p:sp>
    </p:spTree>
    <p:extLst>
      <p:ext uri="{BB962C8B-B14F-4D97-AF65-F5344CB8AC3E}">
        <p14:creationId xmlns:p14="http://schemas.microsoft.com/office/powerpoint/2010/main" val="363124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307E45-3A93-4649-BE02-BC4EF7E04729}" type="datetimeFigureOut">
              <a:rPr lang="en-US" smtClean="0"/>
              <a:pPr/>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00ABB-9615-466E-BDD2-6DF31E1F4BCF}" type="slidenum">
              <a:rPr lang="en-US" smtClean="0"/>
              <a:pPr/>
              <a:t>‹#›</a:t>
            </a:fld>
            <a:endParaRPr lang="en-US"/>
          </a:p>
        </p:txBody>
      </p:sp>
    </p:spTree>
    <p:extLst>
      <p:ext uri="{BB962C8B-B14F-4D97-AF65-F5344CB8AC3E}">
        <p14:creationId xmlns:p14="http://schemas.microsoft.com/office/powerpoint/2010/main" val="4017296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307E45-3A93-4649-BE02-BC4EF7E04729}" type="datetimeFigureOut">
              <a:rPr lang="en-US" smtClean="0"/>
              <a:pPr/>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00ABB-9615-466E-BDD2-6DF31E1F4BCF}" type="slidenum">
              <a:rPr lang="en-US" smtClean="0"/>
              <a:pPr/>
              <a:t>‹#›</a:t>
            </a:fld>
            <a:endParaRPr lang="en-US"/>
          </a:p>
        </p:txBody>
      </p:sp>
    </p:spTree>
    <p:extLst>
      <p:ext uri="{BB962C8B-B14F-4D97-AF65-F5344CB8AC3E}">
        <p14:creationId xmlns:p14="http://schemas.microsoft.com/office/powerpoint/2010/main" val="523739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8983388-1077-4585-9D28-7828317750BE}" type="slidenum">
              <a:rPr lang="en-US"/>
              <a:pPr>
                <a:defRPr/>
              </a:pPr>
              <a:t>‹#›</a:t>
            </a:fld>
            <a:endParaRPr lang="en-US"/>
          </a:p>
        </p:txBody>
      </p:sp>
    </p:spTree>
    <p:extLst>
      <p:ext uri="{BB962C8B-B14F-4D97-AF65-F5344CB8AC3E}">
        <p14:creationId xmlns:p14="http://schemas.microsoft.com/office/powerpoint/2010/main" val="21841233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307E45-3A93-4649-BE02-BC4EF7E04729}" type="datetimeFigureOut">
              <a:rPr lang="en-US" smtClean="0"/>
              <a:pPr/>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00ABB-9615-466E-BDD2-6DF31E1F4BCF}" type="slidenum">
              <a:rPr lang="en-US" smtClean="0"/>
              <a:pPr/>
              <a:t>‹#›</a:t>
            </a:fld>
            <a:endParaRPr lang="en-US"/>
          </a:p>
        </p:txBody>
      </p:sp>
    </p:spTree>
    <p:extLst>
      <p:ext uri="{BB962C8B-B14F-4D97-AF65-F5344CB8AC3E}">
        <p14:creationId xmlns:p14="http://schemas.microsoft.com/office/powerpoint/2010/main" val="4039463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307E45-3A93-4649-BE02-BC4EF7E04729}" type="datetimeFigureOut">
              <a:rPr lang="en-US" smtClean="0"/>
              <a:pPr/>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00ABB-9615-466E-BDD2-6DF31E1F4BCF}" type="slidenum">
              <a:rPr lang="en-US" smtClean="0"/>
              <a:pPr/>
              <a:t>‹#›</a:t>
            </a:fld>
            <a:endParaRPr lang="en-US"/>
          </a:p>
        </p:txBody>
      </p:sp>
    </p:spTree>
    <p:extLst>
      <p:ext uri="{BB962C8B-B14F-4D97-AF65-F5344CB8AC3E}">
        <p14:creationId xmlns:p14="http://schemas.microsoft.com/office/powerpoint/2010/main" val="2055670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307E45-3A93-4649-BE02-BC4EF7E04729}" type="datetimeFigureOut">
              <a:rPr lang="en-US" smtClean="0"/>
              <a:pPr/>
              <a:t>8/30/2015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00ABB-9615-466E-BDD2-6DF31E1F4BCF}" type="slidenum">
              <a:rPr lang="en-US" smtClean="0"/>
              <a:pPr/>
              <a:t>‹#›</a:t>
            </a:fld>
            <a:endParaRPr lang="en-US"/>
          </a:p>
        </p:txBody>
      </p:sp>
    </p:spTree>
    <p:extLst>
      <p:ext uri="{BB962C8B-B14F-4D97-AF65-F5344CB8AC3E}">
        <p14:creationId xmlns:p14="http://schemas.microsoft.com/office/powerpoint/2010/main" val="730918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307E45-3A93-4649-BE02-BC4EF7E04729}" type="datetimeFigureOut">
              <a:rPr lang="en-US" smtClean="0"/>
              <a:pPr/>
              <a:t>8/30/2015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D00ABB-9615-466E-BDD2-6DF31E1F4BCF}" type="slidenum">
              <a:rPr lang="en-US" smtClean="0"/>
              <a:pPr/>
              <a:t>‹#›</a:t>
            </a:fld>
            <a:endParaRPr lang="en-US"/>
          </a:p>
        </p:txBody>
      </p:sp>
    </p:spTree>
    <p:extLst>
      <p:ext uri="{BB962C8B-B14F-4D97-AF65-F5344CB8AC3E}">
        <p14:creationId xmlns:p14="http://schemas.microsoft.com/office/powerpoint/2010/main" val="3587683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307E45-3A93-4649-BE02-BC4EF7E04729}" type="datetimeFigureOut">
              <a:rPr lang="en-US" smtClean="0"/>
              <a:pPr/>
              <a:t>8/30/2015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D00ABB-9615-466E-BDD2-6DF31E1F4BCF}" type="slidenum">
              <a:rPr lang="en-US" smtClean="0"/>
              <a:pPr/>
              <a:t>‹#›</a:t>
            </a:fld>
            <a:endParaRPr lang="en-US"/>
          </a:p>
        </p:txBody>
      </p:sp>
    </p:spTree>
    <p:extLst>
      <p:ext uri="{BB962C8B-B14F-4D97-AF65-F5344CB8AC3E}">
        <p14:creationId xmlns:p14="http://schemas.microsoft.com/office/powerpoint/2010/main" val="1568965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07E45-3A93-4649-BE02-BC4EF7E04729}" type="datetimeFigureOut">
              <a:rPr lang="en-US" smtClean="0"/>
              <a:pPr/>
              <a:t>8/30/2015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D00ABB-9615-466E-BDD2-6DF31E1F4BCF}" type="slidenum">
              <a:rPr lang="en-US" smtClean="0"/>
              <a:pPr/>
              <a:t>‹#›</a:t>
            </a:fld>
            <a:endParaRPr lang="en-US"/>
          </a:p>
        </p:txBody>
      </p:sp>
    </p:spTree>
    <p:extLst>
      <p:ext uri="{BB962C8B-B14F-4D97-AF65-F5344CB8AC3E}">
        <p14:creationId xmlns:p14="http://schemas.microsoft.com/office/powerpoint/2010/main" val="1170488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307E45-3A93-4649-BE02-BC4EF7E04729}" type="datetimeFigureOut">
              <a:rPr lang="en-US" smtClean="0"/>
              <a:pPr/>
              <a:t>8/30/2015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00ABB-9615-466E-BDD2-6DF31E1F4BCF}" type="slidenum">
              <a:rPr lang="en-US" smtClean="0"/>
              <a:pPr/>
              <a:t>‹#›</a:t>
            </a:fld>
            <a:endParaRPr lang="en-US"/>
          </a:p>
        </p:txBody>
      </p:sp>
    </p:spTree>
    <p:extLst>
      <p:ext uri="{BB962C8B-B14F-4D97-AF65-F5344CB8AC3E}">
        <p14:creationId xmlns:p14="http://schemas.microsoft.com/office/powerpoint/2010/main" val="1644881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307E45-3A93-4649-BE02-BC4EF7E04729}" type="datetimeFigureOut">
              <a:rPr lang="en-US" smtClean="0"/>
              <a:pPr/>
              <a:t>8/30/2015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00ABB-9615-466E-BDD2-6DF31E1F4BCF}" type="slidenum">
              <a:rPr lang="en-US" smtClean="0"/>
              <a:pPr/>
              <a:t>‹#›</a:t>
            </a:fld>
            <a:endParaRPr lang="en-US"/>
          </a:p>
        </p:txBody>
      </p:sp>
    </p:spTree>
    <p:extLst>
      <p:ext uri="{BB962C8B-B14F-4D97-AF65-F5344CB8AC3E}">
        <p14:creationId xmlns:p14="http://schemas.microsoft.com/office/powerpoint/2010/main" val="2501053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307E45-3A93-4649-BE02-BC4EF7E04729}" type="datetimeFigureOut">
              <a:rPr lang="en-US" smtClean="0"/>
              <a:pPr/>
              <a:t>8/30/2015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00ABB-9615-466E-BDD2-6DF31E1F4BCF}" type="slidenum">
              <a:rPr lang="en-US" smtClean="0"/>
              <a:pPr/>
              <a:t>‹#›</a:t>
            </a:fld>
            <a:endParaRPr lang="en-US"/>
          </a:p>
        </p:txBody>
      </p:sp>
    </p:spTree>
    <p:extLst>
      <p:ext uri="{BB962C8B-B14F-4D97-AF65-F5344CB8AC3E}">
        <p14:creationId xmlns:p14="http://schemas.microsoft.com/office/powerpoint/2010/main" val="2576676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info@sentry9000.com"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entry9000.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049962"/>
          </a:xfrm>
        </p:spPr>
        <p:txBody>
          <a:bodyPr>
            <a:normAutofit/>
          </a:bodyPr>
          <a:lstStyle/>
          <a:p>
            <a:r>
              <a:rPr lang="en-US" sz="5400" b="1" dirty="0" smtClean="0"/>
              <a:t>OVERVIEW</a:t>
            </a:r>
            <a:r>
              <a:rPr lang="en-US" b="1" dirty="0" smtClean="0"/>
              <a:t/>
            </a:r>
            <a:br>
              <a:rPr lang="en-US" b="1" dirty="0" smtClean="0"/>
            </a:br>
            <a:r>
              <a:rPr lang="en-US" b="1" dirty="0" smtClean="0"/>
              <a:t>S9k HACCP Android App</a:t>
            </a:r>
            <a:br>
              <a:rPr lang="en-US" b="1" dirty="0" smtClean="0"/>
            </a:br>
            <a:r>
              <a:rPr lang="en-US" b="1" dirty="0" smtClean="0"/>
              <a:t>Web Browser Program</a:t>
            </a:r>
            <a:br>
              <a:rPr lang="en-US" b="1" dirty="0" smtClean="0"/>
            </a:br>
            <a:r>
              <a:rPr lang="en-US" sz="1400" dirty="0"/>
              <a:t/>
            </a:r>
            <a:br>
              <a:rPr lang="en-US" sz="1400" dirty="0"/>
            </a:b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4019550"/>
            <a:ext cx="1447619" cy="1447619"/>
          </a:xfrm>
          <a:prstGeom prst="rect">
            <a:avLst/>
          </a:prstGeom>
        </p:spPr>
      </p:pic>
    </p:spTree>
    <p:extLst>
      <p:ext uri="{BB962C8B-B14F-4D97-AF65-F5344CB8AC3E}">
        <p14:creationId xmlns:p14="http://schemas.microsoft.com/office/powerpoint/2010/main" val="3409589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049962"/>
          </a:xfrm>
        </p:spPr>
        <p:txBody>
          <a:bodyPr/>
          <a:lstStyle/>
          <a:p>
            <a:r>
              <a:rPr lang="en-US" dirty="0" smtClean="0"/>
              <a:t>Action Needed and </a:t>
            </a:r>
            <a:br>
              <a:rPr lang="en-US" dirty="0" smtClean="0"/>
            </a:br>
            <a:r>
              <a:rPr lang="en-US" dirty="0" smtClean="0"/>
              <a:t>Corrective Action Forms</a:t>
            </a:r>
            <a:br>
              <a:rPr lang="en-US" dirty="0" smtClean="0"/>
            </a:br>
            <a:r>
              <a:rPr lang="en-US" dirty="0" smtClean="0"/>
              <a:t/>
            </a:r>
            <a:br>
              <a:rPr lang="en-US" dirty="0" smtClean="0"/>
            </a:br>
            <a:r>
              <a:rPr lang="en-US" sz="1600" dirty="0" smtClean="0"/>
              <a:t>Corrective Action forms are automatically generated when an incorrect answer is submitted.</a:t>
            </a:r>
            <a:br>
              <a:rPr lang="en-US" sz="1600" dirty="0" smtClean="0"/>
            </a:br>
            <a:r>
              <a:rPr lang="en-US" sz="1600" dirty="0" smtClean="0"/>
              <a:t>If a sanitizer requires a concentration of 200ppm, and the recorded concentration  is only 100ppm, an Action Needed/Corrective Action Form is automatically generated and must be completed to continue with the next item.  </a:t>
            </a:r>
            <a:br>
              <a:rPr lang="en-US" sz="1600" dirty="0" smtClean="0"/>
            </a:br>
            <a:r>
              <a:rPr lang="en-US" sz="1600" dirty="0" smtClean="0"/>
              <a:t/>
            </a:r>
            <a:br>
              <a:rPr lang="en-US" sz="1600" dirty="0" smtClean="0"/>
            </a:br>
            <a:r>
              <a:rPr lang="en-US" sz="1600" dirty="0" smtClean="0"/>
              <a:t>This information is then recorded on the web site as an Incident.  It will show that it has been addressed because it must be addressed on the tablet to continue with the program.</a:t>
            </a:r>
            <a:br>
              <a:rPr lang="en-US" sz="1600" dirty="0" smtClean="0"/>
            </a:br>
            <a:r>
              <a:rPr lang="en-US" sz="1600" dirty="0" smtClean="0"/>
              <a:t/>
            </a:r>
            <a:br>
              <a:rPr lang="en-US" sz="1600" dirty="0" smtClean="0"/>
            </a:br>
            <a:r>
              <a:rPr lang="en-US" sz="1600" dirty="0" smtClean="0"/>
              <a:t>The following slides will go through a procedure that causes an Action form to be automatically generated.</a:t>
            </a:r>
            <a:endParaRPr lang="en-US" dirty="0"/>
          </a:p>
        </p:txBody>
      </p:sp>
    </p:spTree>
    <p:extLst>
      <p:ext uri="{BB962C8B-B14F-4D97-AF65-F5344CB8AC3E}">
        <p14:creationId xmlns:p14="http://schemas.microsoft.com/office/powerpoint/2010/main" val="1394021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Soda Ash Percent</a:t>
            </a:r>
          </a:p>
        </p:txBody>
      </p:sp>
      <p:sp>
        <p:nvSpPr>
          <p:cNvPr id="39939" name="Text Placeholder 3"/>
          <p:cNvSpPr>
            <a:spLocks noGrp="1"/>
          </p:cNvSpPr>
          <p:nvPr>
            <p:ph type="body" sz="half" idx="2"/>
          </p:nvPr>
        </p:nvSpPr>
        <p:spPr>
          <a:xfrm>
            <a:off x="3200400" y="1295400"/>
            <a:ext cx="5715000" cy="4830763"/>
          </a:xfrm>
        </p:spPr>
        <p:txBody>
          <a:bodyPr/>
          <a:lstStyle/>
          <a:p>
            <a:r>
              <a:rPr lang="en-US" sz="2400" b="1" dirty="0" smtClean="0"/>
              <a:t>Note the range of 2.5 - 4 on the question.  </a:t>
            </a:r>
          </a:p>
          <a:p>
            <a:endParaRPr lang="en-US" sz="2400" b="1" dirty="0" smtClean="0"/>
          </a:p>
          <a:p>
            <a:r>
              <a:rPr lang="en-US" sz="2400" b="1" dirty="0" smtClean="0"/>
              <a:t>If the answer is outside this range, there will be an Action Needed form automatically created. The answer of 1.5 is outside of the range.</a:t>
            </a:r>
          </a:p>
          <a:p>
            <a:endParaRPr lang="en-US" sz="2400" b="1" dirty="0" smtClean="0"/>
          </a:p>
          <a:p>
            <a:pPr marL="0" indent="0">
              <a:buNone/>
            </a:pPr>
            <a:endParaRPr lang="en-US" dirty="0" smtClean="0"/>
          </a:p>
        </p:txBody>
      </p:sp>
      <p:pic>
        <p:nvPicPr>
          <p:cNvPr id="3" name="Content Placeholder 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1371600"/>
            <a:ext cx="2619983" cy="4525963"/>
          </a:xfrm>
          <a:solidFill>
            <a:srgbClr val="FF0000"/>
          </a:solidFill>
        </p:spPr>
      </p:pic>
      <p:sp>
        <p:nvSpPr>
          <p:cNvPr id="4" name="Right Arrow 3"/>
          <p:cNvSpPr/>
          <p:nvPr/>
        </p:nvSpPr>
        <p:spPr>
          <a:xfrm>
            <a:off x="258632" y="3148320"/>
            <a:ext cx="244602" cy="2423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61926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p:cNvSpPr>
            <a:spLocks noGrp="1"/>
          </p:cNvSpPr>
          <p:nvPr>
            <p:ph type="title"/>
          </p:nvPr>
        </p:nvSpPr>
        <p:spPr/>
        <p:txBody>
          <a:bodyPr>
            <a:normAutofit fontScale="90000"/>
          </a:bodyPr>
          <a:lstStyle/>
          <a:p>
            <a:r>
              <a:rPr lang="en-US" smtClean="0"/>
              <a:t>Submit creates Action Needed Form automatically</a:t>
            </a:r>
          </a:p>
        </p:txBody>
      </p:sp>
      <p:sp>
        <p:nvSpPr>
          <p:cNvPr id="40963" name="Text Placeholder 5"/>
          <p:cNvSpPr>
            <a:spLocks noGrp="1"/>
          </p:cNvSpPr>
          <p:nvPr>
            <p:ph type="body" idx="1"/>
          </p:nvPr>
        </p:nvSpPr>
        <p:spPr/>
        <p:txBody>
          <a:bodyPr/>
          <a:lstStyle/>
          <a:p>
            <a:pPr algn="ctr"/>
            <a:r>
              <a:rPr lang="en-US" smtClean="0"/>
              <a:t>Submit</a:t>
            </a:r>
          </a:p>
        </p:txBody>
      </p:sp>
      <p:sp>
        <p:nvSpPr>
          <p:cNvPr id="40964" name="Text Placeholder 7"/>
          <p:cNvSpPr>
            <a:spLocks noGrp="1"/>
          </p:cNvSpPr>
          <p:nvPr>
            <p:ph type="body" sz="quarter" idx="3"/>
          </p:nvPr>
        </p:nvSpPr>
        <p:spPr/>
        <p:txBody>
          <a:bodyPr/>
          <a:lstStyle/>
          <a:p>
            <a:pPr algn="ctr"/>
            <a:r>
              <a:rPr lang="en-US" sz="1800" smtClean="0"/>
              <a:t>Action Needed Form appears</a:t>
            </a:r>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333636" y="2174875"/>
            <a:ext cx="2287316" cy="3951288"/>
          </a:xfrm>
        </p:spPr>
      </p:pic>
      <p:pic>
        <p:nvPicPr>
          <p:cNvPr id="5" name="Content Placeholder 4"/>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5522254" y="2174875"/>
            <a:ext cx="2287316" cy="3951288"/>
          </a:xfrm>
        </p:spPr>
      </p:pic>
    </p:spTree>
    <p:extLst>
      <p:ext uri="{BB962C8B-B14F-4D97-AF65-F5344CB8AC3E}">
        <p14:creationId xmlns:p14="http://schemas.microsoft.com/office/powerpoint/2010/main" val="1550570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lstStyle/>
          <a:p>
            <a:pPr eaLnBrk="1" hangingPunct="1"/>
            <a:r>
              <a:rPr lang="en-US" sz="4000" smtClean="0"/>
              <a:t>Action Needed</a:t>
            </a:r>
          </a:p>
        </p:txBody>
      </p:sp>
      <p:sp>
        <p:nvSpPr>
          <p:cNvPr id="41987" name="Rectangle 6"/>
          <p:cNvSpPr>
            <a:spLocks noGrp="1" noChangeArrowheads="1"/>
          </p:cNvSpPr>
          <p:nvPr>
            <p:ph type="body" sz="half" idx="2"/>
          </p:nvPr>
        </p:nvSpPr>
        <p:spPr/>
        <p:txBody>
          <a:bodyPr/>
          <a:lstStyle/>
          <a:p>
            <a:pPr eaLnBrk="1" hangingPunct="1">
              <a:lnSpc>
                <a:spcPct val="80000"/>
              </a:lnSpc>
            </a:pPr>
            <a:r>
              <a:rPr lang="en-US" sz="2400" smtClean="0"/>
              <a:t>The red arrow shows the incorrect answer.</a:t>
            </a:r>
          </a:p>
          <a:p>
            <a:pPr eaLnBrk="1" hangingPunct="1">
              <a:lnSpc>
                <a:spcPct val="80000"/>
              </a:lnSpc>
            </a:pPr>
            <a:endParaRPr lang="en-US" sz="2400" smtClean="0"/>
          </a:p>
          <a:p>
            <a:pPr eaLnBrk="1" hangingPunct="1">
              <a:lnSpc>
                <a:spcPct val="80000"/>
              </a:lnSpc>
            </a:pPr>
            <a:r>
              <a:rPr lang="en-US" sz="2400" smtClean="0"/>
              <a:t>The yellow area points to an action to be taken.  </a:t>
            </a:r>
          </a:p>
          <a:p>
            <a:pPr eaLnBrk="1" hangingPunct="1">
              <a:lnSpc>
                <a:spcPct val="80000"/>
              </a:lnSpc>
            </a:pPr>
            <a:endParaRPr lang="en-US" sz="2400" smtClean="0"/>
          </a:p>
          <a:p>
            <a:pPr eaLnBrk="1" hangingPunct="1">
              <a:lnSpc>
                <a:spcPct val="80000"/>
              </a:lnSpc>
            </a:pPr>
            <a:r>
              <a:rPr lang="en-US" sz="2400" smtClean="0"/>
              <a:t>Additional actions may follow.  At least one of them must be selected by selecting the Yes answer to indicate what action is to be taken.</a:t>
            </a:r>
          </a:p>
        </p:txBody>
      </p:sp>
      <p:sp>
        <p:nvSpPr>
          <p:cNvPr id="41989" name="Right Arrow 3"/>
          <p:cNvSpPr>
            <a:spLocks noChangeArrowheads="1"/>
          </p:cNvSpPr>
          <p:nvPr/>
        </p:nvSpPr>
        <p:spPr bwMode="auto">
          <a:xfrm>
            <a:off x="488950" y="3048000"/>
            <a:ext cx="673100" cy="304800"/>
          </a:xfrm>
          <a:prstGeom prst="rightArrow">
            <a:avLst>
              <a:gd name="adj1" fmla="val 50000"/>
              <a:gd name="adj2" fmla="val 49964"/>
            </a:avLst>
          </a:prstGeom>
          <a:solidFill>
            <a:srgbClr val="FF0000"/>
          </a:solidFill>
          <a:ln w="9525" algn="ctr">
            <a:solidFill>
              <a:schemeClr val="tx1"/>
            </a:solidFill>
            <a:round/>
            <a:headEnd/>
            <a:tailEnd/>
          </a:ln>
        </p:spPr>
        <p:txBody>
          <a:bodyPr/>
          <a:lstStyle/>
          <a:p>
            <a:endParaRPr lang="en-US"/>
          </a:p>
        </p:txBody>
      </p:sp>
      <p:sp>
        <p:nvSpPr>
          <p:cNvPr id="41990" name="Right Arrow 7"/>
          <p:cNvSpPr>
            <a:spLocks noChangeArrowheads="1"/>
          </p:cNvSpPr>
          <p:nvPr/>
        </p:nvSpPr>
        <p:spPr bwMode="auto">
          <a:xfrm>
            <a:off x="488950" y="3581400"/>
            <a:ext cx="673100" cy="304800"/>
          </a:xfrm>
          <a:prstGeom prst="rightArrow">
            <a:avLst>
              <a:gd name="adj1" fmla="val 50000"/>
              <a:gd name="adj2" fmla="val 49964"/>
            </a:avLst>
          </a:prstGeom>
          <a:solidFill>
            <a:srgbClr val="FFFF00"/>
          </a:solidFill>
          <a:ln w="9525" algn="ctr">
            <a:solidFill>
              <a:schemeClr val="tx1"/>
            </a:solidFill>
            <a:round/>
            <a:headEnd/>
            <a:tailEnd/>
          </a:ln>
        </p:spPr>
        <p:txBody>
          <a:bodyPr/>
          <a:lstStyle/>
          <a:p>
            <a:endParaRPr lang="en-US"/>
          </a:p>
        </p:txBody>
      </p:sp>
      <p:pic>
        <p:nvPicPr>
          <p:cNvPr id="3" name="Content Placeholder 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166508" y="1600200"/>
            <a:ext cx="2619983" cy="4525963"/>
          </a:xfrm>
        </p:spPr>
      </p:pic>
    </p:spTree>
    <p:extLst>
      <p:ext uri="{BB962C8B-B14F-4D97-AF65-F5344CB8AC3E}">
        <p14:creationId xmlns:p14="http://schemas.microsoft.com/office/powerpoint/2010/main" val="148003410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pPr eaLnBrk="1" hangingPunct="1"/>
            <a:r>
              <a:rPr lang="en-US" dirty="0" smtClean="0"/>
              <a:t>Action Needed Comments</a:t>
            </a:r>
          </a:p>
        </p:txBody>
      </p:sp>
      <p:sp>
        <p:nvSpPr>
          <p:cNvPr id="2" name="Text Placeholder 1"/>
          <p:cNvSpPr>
            <a:spLocks noGrp="1"/>
          </p:cNvSpPr>
          <p:nvPr>
            <p:ph type="body" idx="1"/>
          </p:nvPr>
        </p:nvSpPr>
        <p:spPr>
          <a:xfrm>
            <a:off x="457200" y="1535113"/>
            <a:ext cx="4191000" cy="639762"/>
          </a:xfrm>
        </p:spPr>
        <p:txBody>
          <a:bodyPr>
            <a:noAutofit/>
          </a:bodyPr>
          <a:lstStyle/>
          <a:p>
            <a:endParaRPr lang="en-US" b="1" dirty="0" smtClean="0"/>
          </a:p>
          <a:p>
            <a:pPr algn="ctr"/>
            <a:r>
              <a:rPr lang="en-US" b="1" dirty="0" smtClean="0"/>
              <a:t>Comments are optional.</a:t>
            </a:r>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326131" y="2174875"/>
            <a:ext cx="2302325" cy="3951288"/>
          </a:xfrm>
        </p:spPr>
      </p:pic>
      <p:sp>
        <p:nvSpPr>
          <p:cNvPr id="6" name="Text Placeholder 5"/>
          <p:cNvSpPr>
            <a:spLocks noGrp="1"/>
          </p:cNvSpPr>
          <p:nvPr>
            <p:ph type="body" sz="quarter" idx="3"/>
          </p:nvPr>
        </p:nvSpPr>
        <p:spPr/>
        <p:txBody>
          <a:bodyPr/>
          <a:lstStyle/>
          <a:p>
            <a:pPr algn="ctr"/>
            <a:r>
              <a:rPr lang="en-US" dirty="0" smtClean="0"/>
              <a:t>Submit Actions taken.</a:t>
            </a:r>
          </a:p>
        </p:txBody>
      </p:sp>
      <p:pic>
        <p:nvPicPr>
          <p:cNvPr id="8" name="Content Placeholder 7"/>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5522254" y="2174875"/>
            <a:ext cx="2287316" cy="3951288"/>
          </a:xfrm>
        </p:spPr>
      </p:pic>
    </p:spTree>
    <p:extLst>
      <p:ext uri="{BB962C8B-B14F-4D97-AF65-F5344CB8AC3E}">
        <p14:creationId xmlns:p14="http://schemas.microsoft.com/office/powerpoint/2010/main" val="640361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Digital Data Form as shown </a:t>
            </a:r>
            <a:r>
              <a:rPr lang="en-US" smtClean="0"/>
              <a:t>on </a:t>
            </a:r>
            <a:br>
              <a:rPr lang="en-US" smtClean="0"/>
            </a:br>
            <a:r>
              <a:rPr lang="en-US" smtClean="0"/>
              <a:t>a web browser</a:t>
            </a:r>
            <a:endParaRPr lang="en-US"/>
          </a:p>
        </p:txBody>
      </p:sp>
      <p:pic>
        <p:nvPicPr>
          <p:cNvPr id="9" name="Content Placeholder 8" descr="webform.jpg"/>
          <p:cNvPicPr>
            <a:picLocks noGrp="1" noChangeAspect="1"/>
          </p:cNvPicPr>
          <p:nvPr>
            <p:ph idx="1"/>
          </p:nvPr>
        </p:nvPicPr>
        <p:blipFill>
          <a:blip r:embed="rId3" cstate="print"/>
          <a:stretch>
            <a:fillRect/>
          </a:stretch>
        </p:blipFill>
        <p:spPr>
          <a:xfrm>
            <a:off x="457200" y="2153094"/>
            <a:ext cx="8229600" cy="3420174"/>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782762"/>
          </a:xfrm>
        </p:spPr>
        <p:txBody>
          <a:bodyPr/>
          <a:lstStyle/>
          <a:p>
            <a:r>
              <a:rPr lang="en-US" dirty="0" smtClean="0"/>
              <a:t>Preventive Maintenance</a:t>
            </a:r>
            <a:br>
              <a:rPr lang="en-US" dirty="0" smtClean="0"/>
            </a:br>
            <a:r>
              <a:rPr lang="en-US" sz="1800" b="1" dirty="0" smtClean="0"/>
              <a:t>Provides automated scheduling for Preventive Maintenance, scheduled cleanings and more.  Also monitors Open Ticket Items as they occur.  Provides maintenance history of equipment.</a:t>
            </a:r>
            <a:endParaRPr lang="en-US" sz="1800" b="1" dirty="0"/>
          </a:p>
        </p:txBody>
      </p:sp>
      <p:pic>
        <p:nvPicPr>
          <p:cNvPr id="6" name="Content Placeholder 5" descr="mainthp.jpg"/>
          <p:cNvPicPr>
            <a:picLocks noGrp="1" noChangeAspect="1"/>
          </p:cNvPicPr>
          <p:nvPr>
            <p:ph idx="1"/>
          </p:nvPr>
        </p:nvPicPr>
        <p:blipFill>
          <a:blip r:embed="rId3" cstate="print"/>
          <a:stretch>
            <a:fillRect/>
          </a:stretch>
        </p:blipFill>
        <p:spPr>
          <a:xfrm>
            <a:off x="457200" y="2246161"/>
            <a:ext cx="8229600" cy="323404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b="1" dirty="0" smtClean="0"/>
              <a:t>Dual &amp; Single </a:t>
            </a:r>
            <a:r>
              <a:rPr lang="en-US" b="1" dirty="0" err="1" smtClean="0"/>
              <a:t>WiFi</a:t>
            </a:r>
            <a:r>
              <a:rPr lang="en-US" b="1" dirty="0" smtClean="0"/>
              <a:t> Sensors</a:t>
            </a:r>
            <a:r>
              <a:rPr lang="en-US" dirty="0" smtClean="0"/>
              <a:t/>
            </a:r>
            <a:br>
              <a:rPr lang="en-US" dirty="0" smtClean="0"/>
            </a:br>
            <a:r>
              <a:rPr lang="en-US" dirty="0" smtClean="0"/>
              <a:t> </a:t>
            </a:r>
            <a:r>
              <a:rPr lang="en-US" sz="3600" dirty="0" smtClean="0"/>
              <a:t>for Coolers and Freezers</a:t>
            </a:r>
            <a:endParaRPr lang="en-US" sz="3600" dirty="0"/>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54100" y="2294731"/>
            <a:ext cx="7035800" cy="3136900"/>
          </a:xfrm>
        </p:spPr>
      </p:pic>
    </p:spTree>
    <p:extLst>
      <p:ext uri="{BB962C8B-B14F-4D97-AF65-F5344CB8AC3E}">
        <p14:creationId xmlns:p14="http://schemas.microsoft.com/office/powerpoint/2010/main" val="2769306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858962"/>
          </a:xfrm>
        </p:spPr>
        <p:txBody>
          <a:bodyPr>
            <a:normAutofit fontScale="90000"/>
          </a:bodyPr>
          <a:lstStyle/>
          <a:p>
            <a:r>
              <a:rPr lang="en-US" b="1" dirty="0" smtClean="0"/>
              <a:t>Real-Time Monitoring</a:t>
            </a:r>
            <a:r>
              <a:rPr lang="en-US" dirty="0" smtClean="0"/>
              <a:t/>
            </a:r>
            <a:br>
              <a:rPr lang="en-US" dirty="0" smtClean="0"/>
            </a:br>
            <a:r>
              <a:rPr lang="en-US" dirty="0" smtClean="0"/>
              <a:t> </a:t>
            </a:r>
            <a:r>
              <a:rPr lang="en-US" sz="3600" dirty="0" smtClean="0"/>
              <a:t>for Coolers and </a:t>
            </a:r>
            <a:r>
              <a:rPr lang="en-US" sz="3600" dirty="0" smtClean="0"/>
              <a:t>Freezers</a:t>
            </a:r>
            <a:br>
              <a:rPr lang="en-US" sz="3600" dirty="0" smtClean="0"/>
            </a:br>
            <a:r>
              <a:rPr lang="en-US" sz="3600" dirty="0" smtClean="0"/>
              <a:t>with Alarms and Alerts</a:t>
            </a:r>
            <a:endParaRPr lang="en-US" sz="3600"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7396" y="2133600"/>
            <a:ext cx="7419777" cy="3886200"/>
          </a:xfrm>
        </p:spPr>
      </p:pic>
    </p:spTree>
    <p:extLst>
      <p:ext uri="{BB962C8B-B14F-4D97-AF65-F5344CB8AC3E}">
        <p14:creationId xmlns:p14="http://schemas.microsoft.com/office/powerpoint/2010/main" val="2418459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049962"/>
          </a:xfrm>
        </p:spPr>
        <p:txBody>
          <a:bodyPr>
            <a:normAutofit fontScale="90000"/>
          </a:bodyPr>
          <a:lstStyle/>
          <a:p>
            <a:r>
              <a:rPr lang="en-US" b="1" dirty="0" smtClean="0"/>
              <a:t/>
            </a:r>
            <a:br>
              <a:rPr lang="en-US" b="1" dirty="0" smtClean="0"/>
            </a:br>
            <a:r>
              <a:rPr lang="en-US" b="1" dirty="0" smtClean="0"/>
              <a:t>S9k </a:t>
            </a:r>
            <a:r>
              <a:rPr lang="en-US" b="1" dirty="0" smtClean="0"/>
              <a:t>Android App</a:t>
            </a:r>
            <a:br>
              <a:rPr lang="en-US" b="1" dirty="0" smtClean="0"/>
            </a:br>
            <a:r>
              <a:rPr lang="en-US" b="1" dirty="0" smtClean="0"/>
              <a:t>Web Browser Program</a:t>
            </a:r>
            <a:br>
              <a:rPr lang="en-US" b="1" dirty="0" smtClean="0"/>
            </a:br>
            <a:r>
              <a:rPr lang="en-US" sz="1800" dirty="0" smtClean="0"/>
              <a:t/>
            </a:r>
            <a:br>
              <a:rPr lang="en-US" sz="1800" dirty="0" smtClean="0"/>
            </a:br>
            <a:r>
              <a:rPr lang="en-US" sz="1800" dirty="0" smtClean="0"/>
              <a:t/>
            </a:r>
            <a:br>
              <a:rPr lang="en-US" sz="1800" dirty="0" smtClean="0"/>
            </a:br>
            <a:r>
              <a:rPr lang="en-US" sz="1800" dirty="0"/>
              <a:t>A 7” Android Tablet is recommended.  </a:t>
            </a:r>
            <a:r>
              <a:rPr lang="en-US" sz="1800" dirty="0" smtClean="0"/>
              <a:t/>
            </a:r>
            <a:br>
              <a:rPr lang="en-US" sz="1800" dirty="0" smtClean="0"/>
            </a:br>
            <a:r>
              <a:rPr lang="en-US" sz="1800" dirty="0"/>
              <a:t/>
            </a:r>
            <a:br>
              <a:rPr lang="en-US" sz="1800" dirty="0"/>
            </a:br>
            <a:r>
              <a:rPr lang="en-US" sz="1800" dirty="0" smtClean="0"/>
              <a:t>There is a setup fee for the database, the web site and creating the categories, forms and questions for each location.</a:t>
            </a:r>
            <a:r>
              <a:rPr lang="en-US" sz="1800" dirty="0" smtClean="0"/>
              <a:t/>
            </a:r>
            <a:br>
              <a:rPr lang="en-US" sz="1800" dirty="0" smtClean="0"/>
            </a:br>
            <a:r>
              <a:rPr lang="en-US" sz="1800" dirty="0" smtClean="0"/>
              <a:t/>
            </a:r>
            <a:br>
              <a:rPr lang="en-US" sz="1800" dirty="0" smtClean="0"/>
            </a:br>
            <a:r>
              <a:rPr lang="en-US" sz="1800" dirty="0" smtClean="0"/>
              <a:t>There is an </a:t>
            </a:r>
            <a:r>
              <a:rPr lang="en-US" sz="1800" u="sng" dirty="0" smtClean="0"/>
              <a:t>monthly service charge </a:t>
            </a:r>
            <a:r>
              <a:rPr lang="en-US" sz="1800" dirty="0" smtClean="0"/>
              <a:t>for the data storage, the technical support </a:t>
            </a:r>
            <a:r>
              <a:rPr lang="en-US" sz="1800" dirty="0" smtClean="0"/>
              <a:t>and </a:t>
            </a:r>
            <a:r>
              <a:rPr lang="en-US" sz="1800" dirty="0" smtClean="0"/>
              <a:t>software upgrades.</a:t>
            </a:r>
            <a:br>
              <a:rPr lang="en-US" sz="1800" dirty="0" smtClean="0"/>
            </a:br>
            <a:r>
              <a:rPr lang="en-US" sz="1800" dirty="0"/>
              <a:t/>
            </a:r>
            <a:br>
              <a:rPr lang="en-US" sz="1800" dirty="0"/>
            </a:br>
            <a:r>
              <a:rPr lang="en-US" sz="1800" dirty="0" smtClean="0"/>
              <a:t>A </a:t>
            </a:r>
            <a:r>
              <a:rPr lang="en-US" sz="1800" dirty="0" smtClean="0"/>
              <a:t>webinar can be scheduled to provide you more information on the system.</a:t>
            </a:r>
            <a:br>
              <a:rPr lang="en-US" sz="1800" dirty="0" smtClean="0"/>
            </a:br>
            <a:r>
              <a:rPr lang="en-US" sz="1800" dirty="0" smtClean="0"/>
              <a:t/>
            </a:r>
            <a:br>
              <a:rPr lang="en-US" sz="1800" dirty="0" smtClean="0"/>
            </a:br>
            <a:r>
              <a:rPr lang="en-US" sz="1800" b="1" dirty="0" smtClean="0"/>
              <a:t>800.519.7657</a:t>
            </a:r>
            <a:r>
              <a:rPr lang="en-US" sz="1800" dirty="0" smtClean="0"/>
              <a:t>                      </a:t>
            </a:r>
            <a:r>
              <a:rPr lang="en-US" sz="1800" dirty="0" smtClean="0">
                <a:hlinkClick r:id="rId3"/>
              </a:rPr>
              <a:t>info@sentry9000.com</a:t>
            </a:r>
            <a:r>
              <a:rPr lang="en-US" sz="1800" dirty="0" smtClean="0"/>
              <a:t>                       </a:t>
            </a:r>
            <a:r>
              <a:rPr lang="en-US" sz="1800" dirty="0" smtClean="0">
                <a:hlinkClick r:id="rId4"/>
              </a:rPr>
              <a:t>http://sentry9000.com</a:t>
            </a:r>
            <a:r>
              <a:rPr lang="en-US" sz="1400" dirty="0" smtClean="0"/>
              <a:t/>
            </a:r>
            <a:br>
              <a:rPr lang="en-US" sz="1400" dirty="0" smtClean="0"/>
            </a:br>
            <a:r>
              <a:rPr lang="en-US" dirty="0" smtClean="0"/>
              <a:t/>
            </a:r>
            <a:br>
              <a:rPr lang="en-US" dirty="0" smtClean="0"/>
            </a:br>
            <a:endParaRPr lang="en-US" dirty="0"/>
          </a:p>
        </p:txBody>
      </p:sp>
    </p:spTree>
    <p:extLst>
      <p:ext uri="{BB962C8B-B14F-4D97-AF65-F5344CB8AC3E}">
        <p14:creationId xmlns:p14="http://schemas.microsoft.com/office/powerpoint/2010/main" val="1358556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smtClean="0"/>
              <a:t>S9k Digital Data System</a:t>
            </a:r>
            <a:r>
              <a:rPr lang="en-US" sz="2800" dirty="0" smtClean="0"/>
              <a:t/>
            </a:r>
            <a:br>
              <a:rPr lang="en-US" sz="2800" dirty="0" smtClean="0"/>
            </a:br>
            <a:r>
              <a:rPr lang="en-US" sz="2800" dirty="0" smtClean="0"/>
              <a:t>Android App          Client Web Site        Off-Site Database</a:t>
            </a:r>
            <a:endParaRPr lang="en-US" sz="28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72200" y="2592331"/>
            <a:ext cx="2503569" cy="1851298"/>
          </a:xfrm>
        </p:spPr>
      </p:pic>
      <p:pic>
        <p:nvPicPr>
          <p:cNvPr id="2051" name="Picture 3" descr="C:\Users\LEW\Pictures\computerhan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2590800"/>
            <a:ext cx="3282950" cy="18384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503" y="1447800"/>
            <a:ext cx="2220000" cy="3810000"/>
          </a:xfrm>
          <a:prstGeom prst="rect">
            <a:avLst/>
          </a:prstGeom>
        </p:spPr>
      </p:pic>
    </p:spTree>
    <p:extLst>
      <p:ext uri="{BB962C8B-B14F-4D97-AF65-F5344CB8AC3E}">
        <p14:creationId xmlns:p14="http://schemas.microsoft.com/office/powerpoint/2010/main" val="3695309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008313" cy="641350"/>
          </a:xfrm>
        </p:spPr>
        <p:txBody>
          <a:bodyPr/>
          <a:lstStyle/>
          <a:p>
            <a:pPr algn="ctr"/>
            <a:r>
              <a:rPr lang="en-US" sz="2800" dirty="0" smtClean="0"/>
              <a:t>Login Screen</a:t>
            </a:r>
            <a:r>
              <a:rPr lang="en-US" dirty="0" smtClean="0"/>
              <a:t>	</a:t>
            </a:r>
            <a:endParaRPr lang="en-US" dirty="0"/>
          </a:p>
        </p:txBody>
      </p:sp>
      <p:sp>
        <p:nvSpPr>
          <p:cNvPr id="6" name="Text Placeholder 5"/>
          <p:cNvSpPr>
            <a:spLocks noGrp="1"/>
          </p:cNvSpPr>
          <p:nvPr>
            <p:ph type="body" sz="half" idx="2"/>
          </p:nvPr>
        </p:nvSpPr>
        <p:spPr/>
        <p:txBody>
          <a:bodyPr>
            <a:normAutofit lnSpcReduction="10000"/>
          </a:bodyPr>
          <a:lstStyle/>
          <a:p>
            <a:endParaRPr lang="en-US" sz="1800" b="1" dirty="0" smtClean="0"/>
          </a:p>
          <a:p>
            <a:r>
              <a:rPr lang="en-US" sz="2400" b="1" dirty="0" smtClean="0"/>
              <a:t>Employee login is entered and the Login button is selected.  This provides a digital signature.  Each time a form is opened, it gives a time, date and digital signature.</a:t>
            </a:r>
          </a:p>
          <a:p>
            <a:endParaRPr lang="en-US" sz="2400" b="1" dirty="0" smtClean="0"/>
          </a:p>
          <a:p>
            <a:r>
              <a:rPr lang="en-US" sz="2400" b="1" dirty="0" smtClean="0"/>
              <a:t>This will move the program to the Main Menu Page.</a:t>
            </a:r>
            <a:endParaRPr lang="en-US" sz="2400" b="1" dirty="0"/>
          </a:p>
        </p:txBody>
      </p:sp>
      <p:pic>
        <p:nvPicPr>
          <p:cNvPr id="7" name="Content Placeholder 6"/>
          <p:cNvPicPr>
            <a:picLocks noGrp="1" noChangeAspect="1"/>
          </p:cNvPicPr>
          <p:nvPr>
            <p:ph idx="1"/>
          </p:nvPr>
        </p:nvPicPr>
        <p:blipFill>
          <a:blip r:embed="rId3" cstate="print"/>
          <a:stretch>
            <a:fillRect/>
          </a:stretch>
        </p:blipFill>
        <p:spPr>
          <a:xfrm>
            <a:off x="4425687" y="273050"/>
            <a:ext cx="3410475" cy="5853113"/>
          </a:xfrm>
          <a:prstGeom prst="rect">
            <a:avLst/>
          </a:prstGeom>
        </p:spPr>
      </p:pic>
    </p:spTree>
    <p:extLst>
      <p:ext uri="{BB962C8B-B14F-4D97-AF65-F5344CB8AC3E}">
        <p14:creationId xmlns:p14="http://schemas.microsoft.com/office/powerpoint/2010/main" val="1502422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Main Menu Page</a:t>
            </a:r>
            <a:endParaRPr lang="en-US" dirty="0"/>
          </a:p>
        </p:txBody>
      </p:sp>
      <p:sp>
        <p:nvSpPr>
          <p:cNvPr id="4" name="Text Placeholder 3"/>
          <p:cNvSpPr>
            <a:spLocks noGrp="1"/>
          </p:cNvSpPr>
          <p:nvPr>
            <p:ph type="body" sz="half" idx="2"/>
          </p:nvPr>
        </p:nvSpPr>
        <p:spPr>
          <a:xfrm>
            <a:off x="457200" y="1435100"/>
            <a:ext cx="3581400" cy="4691063"/>
          </a:xfrm>
        </p:spPr>
        <p:txBody>
          <a:bodyPr/>
          <a:lstStyle/>
          <a:p>
            <a:endParaRPr lang="en-US" b="1" dirty="0" smtClean="0"/>
          </a:p>
          <a:p>
            <a:r>
              <a:rPr lang="en-US" sz="2400" b="1" dirty="0" smtClean="0"/>
              <a:t>The different icons represent the different categories that are available.  An icon can represent a single form or have multiple forms for selection.</a:t>
            </a:r>
            <a:endParaRPr lang="en-US" sz="2400" b="1" dirty="0" smtClean="0"/>
          </a:p>
          <a:p>
            <a:r>
              <a:rPr lang="en-US" b="1" dirty="0" smtClean="0"/>
              <a:t>  </a:t>
            </a:r>
          </a:p>
          <a:p>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25687" y="273050"/>
            <a:ext cx="3410475" cy="5853113"/>
          </a:xfrm>
        </p:spPr>
      </p:pic>
    </p:spTree>
    <p:extLst>
      <p:ext uri="{BB962C8B-B14F-4D97-AF65-F5344CB8AC3E}">
        <p14:creationId xmlns:p14="http://schemas.microsoft.com/office/powerpoint/2010/main" val="3717614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6"/>
          <p:cNvSpPr>
            <a:spLocks noGrp="1"/>
          </p:cNvSpPr>
          <p:nvPr>
            <p:ph type="ctrTitle"/>
          </p:nvPr>
        </p:nvSpPr>
        <p:spPr>
          <a:xfrm>
            <a:off x="685800" y="304800"/>
            <a:ext cx="7772400" cy="1470025"/>
          </a:xfrm>
        </p:spPr>
        <p:txBody>
          <a:bodyPr/>
          <a:lstStyle/>
          <a:p>
            <a:r>
              <a:rPr lang="en-US" dirty="0" smtClean="0"/>
              <a:t>4-Types Questions</a:t>
            </a:r>
          </a:p>
        </p:txBody>
      </p:sp>
      <p:sp>
        <p:nvSpPr>
          <p:cNvPr id="29699" name="Subtitle 7"/>
          <p:cNvSpPr>
            <a:spLocks noGrp="1"/>
          </p:cNvSpPr>
          <p:nvPr>
            <p:ph type="subTitle" idx="1"/>
          </p:nvPr>
        </p:nvSpPr>
        <p:spPr>
          <a:xfrm>
            <a:off x="1066800" y="1828800"/>
            <a:ext cx="7162800" cy="4343400"/>
          </a:xfrm>
        </p:spPr>
        <p:txBody>
          <a:bodyPr>
            <a:normAutofit/>
          </a:bodyPr>
          <a:lstStyle/>
          <a:p>
            <a:pPr algn="l"/>
            <a:r>
              <a:rPr lang="en-US" sz="2400" b="1" dirty="0" smtClean="0">
                <a:solidFill>
                  <a:schemeClr val="tx1"/>
                </a:solidFill>
              </a:rPr>
              <a:t>There are 4-types of questions based on the format the answers are presented.</a:t>
            </a:r>
          </a:p>
          <a:p>
            <a:pPr algn="l"/>
            <a:endParaRPr lang="en-US" sz="2400" b="1" dirty="0" smtClean="0">
              <a:solidFill>
                <a:schemeClr val="tx1"/>
              </a:solidFill>
            </a:endParaRPr>
          </a:p>
          <a:p>
            <a:pPr algn="l">
              <a:buFontTx/>
              <a:buAutoNum type="arabicPeriod"/>
            </a:pPr>
            <a:r>
              <a:rPr lang="en-US" sz="2400" b="1" dirty="0" smtClean="0">
                <a:solidFill>
                  <a:schemeClr val="tx1"/>
                </a:solidFill>
              </a:rPr>
              <a:t>Yes/No – select the Yes or No button.</a:t>
            </a:r>
          </a:p>
          <a:p>
            <a:pPr algn="l">
              <a:buFontTx/>
              <a:buAutoNum type="arabicPeriod"/>
            </a:pPr>
            <a:r>
              <a:rPr lang="en-US" sz="2400" b="1" dirty="0" smtClean="0">
                <a:solidFill>
                  <a:schemeClr val="tx1"/>
                </a:solidFill>
              </a:rPr>
              <a:t>Text – Enter words  or numbers for comments or answers requiring a specific value.</a:t>
            </a:r>
          </a:p>
          <a:p>
            <a:pPr algn="l">
              <a:buFontTx/>
              <a:buAutoNum type="arabicPeriod"/>
            </a:pPr>
            <a:r>
              <a:rPr lang="en-US" sz="2400" b="1" dirty="0" smtClean="0">
                <a:solidFill>
                  <a:schemeClr val="tx1"/>
                </a:solidFill>
              </a:rPr>
              <a:t>Multiple Choice Options – Options are provided for the answer.  One  is selected.</a:t>
            </a:r>
          </a:p>
          <a:p>
            <a:pPr algn="l">
              <a:buFontTx/>
              <a:buAutoNum type="arabicPeriod"/>
            </a:pPr>
            <a:r>
              <a:rPr lang="en-US" sz="2400" b="1" dirty="0" smtClean="0">
                <a:solidFill>
                  <a:schemeClr val="tx1"/>
                </a:solidFill>
              </a:rPr>
              <a:t>Temperature using the S9k Bluetooth/</a:t>
            </a:r>
            <a:r>
              <a:rPr lang="en-US" sz="2400" b="1" dirty="0" err="1" smtClean="0">
                <a:solidFill>
                  <a:schemeClr val="tx1"/>
                </a:solidFill>
              </a:rPr>
              <a:t>InfraRed</a:t>
            </a:r>
            <a:r>
              <a:rPr lang="en-US" sz="2400" b="1" dirty="0" smtClean="0">
                <a:solidFill>
                  <a:schemeClr val="tx1"/>
                </a:solidFill>
              </a:rPr>
              <a:t> Temperature Taker (BIRTT).</a:t>
            </a:r>
          </a:p>
          <a:p>
            <a:pPr algn="l"/>
            <a:endParaRPr lang="en-US" sz="2400" dirty="0" smtClean="0"/>
          </a:p>
        </p:txBody>
      </p:sp>
    </p:spTree>
    <p:extLst>
      <p:ext uri="{BB962C8B-B14F-4D97-AF65-F5344CB8AC3E}">
        <p14:creationId xmlns:p14="http://schemas.microsoft.com/office/powerpoint/2010/main" val="3880399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pPr eaLnBrk="1" hangingPunct="1"/>
            <a:r>
              <a:rPr lang="en-US" smtClean="0"/>
              <a:t>FSF 10.1D Pre-Op Receiving</a:t>
            </a:r>
            <a:br>
              <a:rPr lang="en-US" smtClean="0"/>
            </a:br>
            <a:r>
              <a:rPr lang="en-US" sz="1800" smtClean="0"/>
              <a:t>(Yes/No Answer)</a:t>
            </a:r>
          </a:p>
        </p:txBody>
      </p:sp>
      <p:sp>
        <p:nvSpPr>
          <p:cNvPr id="30723" name="Rectangle 5"/>
          <p:cNvSpPr>
            <a:spLocks noGrp="1" noChangeArrowheads="1"/>
          </p:cNvSpPr>
          <p:nvPr>
            <p:ph type="body" sz="half" idx="2"/>
          </p:nvPr>
        </p:nvSpPr>
        <p:spPr>
          <a:xfrm>
            <a:off x="4267200" y="1371600"/>
            <a:ext cx="4572000" cy="4754563"/>
          </a:xfrm>
        </p:spPr>
        <p:txBody>
          <a:bodyPr/>
          <a:lstStyle/>
          <a:p>
            <a:pPr eaLnBrk="1" hangingPunct="1"/>
            <a:r>
              <a:rPr lang="en-US" sz="2000" b="1" smtClean="0"/>
              <a:t>The red arrow indicates the question number that is present on the screen and the total number of questions in the form.</a:t>
            </a:r>
          </a:p>
          <a:p>
            <a:pPr eaLnBrk="1" hangingPunct="1"/>
            <a:endParaRPr lang="en-US" sz="2000" b="1" smtClean="0"/>
          </a:p>
          <a:p>
            <a:pPr eaLnBrk="1" hangingPunct="1"/>
            <a:r>
              <a:rPr lang="en-US" sz="2000" b="1" smtClean="0"/>
              <a:t>The yellow arrow points to the (RQD) which means this is a required question and cannot be passed without answering.</a:t>
            </a:r>
          </a:p>
          <a:p>
            <a:pPr eaLnBrk="1" hangingPunct="1"/>
            <a:endParaRPr lang="en-US" sz="2000" b="1" smtClean="0"/>
          </a:p>
          <a:p>
            <a:pPr eaLnBrk="1" hangingPunct="1"/>
            <a:r>
              <a:rPr lang="en-US" sz="2000" b="1" smtClean="0"/>
              <a:t>The green arrow points to a Yes- No answer for this question.  When the answer is selected the form moves to the next question.</a:t>
            </a:r>
          </a:p>
          <a:p>
            <a:pPr eaLnBrk="1" hangingPunct="1"/>
            <a:endParaRPr lang="en-US" sz="2800" smtClean="0"/>
          </a:p>
        </p:txBody>
      </p:sp>
      <p:sp>
        <p:nvSpPr>
          <p:cNvPr id="30724" name="Line 12"/>
          <p:cNvSpPr>
            <a:spLocks noChangeShapeType="1"/>
          </p:cNvSpPr>
          <p:nvPr/>
        </p:nvSpPr>
        <p:spPr bwMode="auto">
          <a:xfrm>
            <a:off x="2438400" y="2286000"/>
            <a:ext cx="0" cy="2286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5" name="Line 13"/>
          <p:cNvSpPr>
            <a:spLocks noChangeShapeType="1"/>
          </p:cNvSpPr>
          <p:nvPr/>
        </p:nvSpPr>
        <p:spPr bwMode="auto">
          <a:xfrm>
            <a:off x="3505200" y="4038600"/>
            <a:ext cx="0" cy="2286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0726" name="Content Placeholder 2"/>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157288" y="1600200"/>
            <a:ext cx="2638425" cy="4525963"/>
          </a:xfrm>
        </p:spPr>
      </p:pic>
      <p:sp>
        <p:nvSpPr>
          <p:cNvPr id="30727" name="Down Arrow 3"/>
          <p:cNvSpPr>
            <a:spLocks noChangeArrowheads="1"/>
          </p:cNvSpPr>
          <p:nvPr/>
        </p:nvSpPr>
        <p:spPr bwMode="auto">
          <a:xfrm>
            <a:off x="3384550" y="1271588"/>
            <a:ext cx="241300" cy="596900"/>
          </a:xfrm>
          <a:prstGeom prst="downArrow">
            <a:avLst>
              <a:gd name="adj1" fmla="val 50000"/>
              <a:gd name="adj2" fmla="val 50172"/>
            </a:avLst>
          </a:prstGeom>
          <a:solidFill>
            <a:srgbClr val="FF0000"/>
          </a:solidFill>
          <a:ln w="9525" algn="ctr">
            <a:solidFill>
              <a:schemeClr val="tx1"/>
            </a:solidFill>
            <a:round/>
            <a:headEnd/>
            <a:tailEnd/>
          </a:ln>
        </p:spPr>
        <p:txBody>
          <a:bodyPr/>
          <a:lstStyle/>
          <a:p>
            <a:endParaRPr lang="en-US"/>
          </a:p>
        </p:txBody>
      </p:sp>
      <p:sp>
        <p:nvSpPr>
          <p:cNvPr id="30728" name="Right Arrow 4"/>
          <p:cNvSpPr>
            <a:spLocks noChangeArrowheads="1"/>
          </p:cNvSpPr>
          <p:nvPr/>
        </p:nvSpPr>
        <p:spPr bwMode="auto">
          <a:xfrm>
            <a:off x="685800" y="3182938"/>
            <a:ext cx="488950" cy="242887"/>
          </a:xfrm>
          <a:prstGeom prst="rightArrow">
            <a:avLst>
              <a:gd name="adj1" fmla="val 50000"/>
              <a:gd name="adj2" fmla="val 49861"/>
            </a:avLst>
          </a:prstGeom>
          <a:solidFill>
            <a:srgbClr val="FFFF00"/>
          </a:solidFill>
          <a:ln w="9525" algn="ctr">
            <a:solidFill>
              <a:schemeClr val="tx1"/>
            </a:solidFill>
            <a:round/>
            <a:headEnd/>
            <a:tailEnd/>
          </a:ln>
        </p:spPr>
        <p:txBody>
          <a:bodyPr/>
          <a:lstStyle/>
          <a:p>
            <a:endParaRPr lang="en-US"/>
          </a:p>
        </p:txBody>
      </p:sp>
      <p:sp>
        <p:nvSpPr>
          <p:cNvPr id="30729" name="Right Arrow 5"/>
          <p:cNvSpPr>
            <a:spLocks noChangeArrowheads="1"/>
          </p:cNvSpPr>
          <p:nvPr/>
        </p:nvSpPr>
        <p:spPr bwMode="auto">
          <a:xfrm>
            <a:off x="838200" y="4684713"/>
            <a:ext cx="534988" cy="268287"/>
          </a:xfrm>
          <a:prstGeom prst="rightArrow">
            <a:avLst>
              <a:gd name="adj1" fmla="val 50000"/>
              <a:gd name="adj2" fmla="val 50120"/>
            </a:avLst>
          </a:prstGeom>
          <a:solidFill>
            <a:srgbClr val="00B050"/>
          </a:solidFill>
          <a:ln w="9525" algn="ctr">
            <a:solidFill>
              <a:schemeClr val="tx1"/>
            </a:solidFill>
            <a:round/>
            <a:headEnd/>
            <a:tailEnd/>
          </a:ln>
        </p:spPr>
        <p:txBody>
          <a:bodyPr/>
          <a:lstStyle/>
          <a:p>
            <a:endParaRPr lang="en-US"/>
          </a:p>
        </p:txBody>
      </p:sp>
    </p:spTree>
    <p:extLst>
      <p:ext uri="{BB962C8B-B14F-4D97-AF65-F5344CB8AC3E}">
        <p14:creationId xmlns:p14="http://schemas.microsoft.com/office/powerpoint/2010/main" val="345554873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pPr eaLnBrk="1" hangingPunct="1"/>
            <a:r>
              <a:rPr lang="en-US" dirty="0" smtClean="0"/>
              <a:t>Comments</a:t>
            </a:r>
          </a:p>
        </p:txBody>
      </p:sp>
      <p:sp>
        <p:nvSpPr>
          <p:cNvPr id="31747" name="Rectangle 5"/>
          <p:cNvSpPr>
            <a:spLocks noGrp="1" noChangeArrowheads="1"/>
          </p:cNvSpPr>
          <p:nvPr>
            <p:ph type="body" sz="half" idx="2"/>
          </p:nvPr>
        </p:nvSpPr>
        <p:spPr>
          <a:xfrm>
            <a:off x="4191000" y="1600200"/>
            <a:ext cx="4495800" cy="4525963"/>
          </a:xfrm>
        </p:spPr>
        <p:txBody>
          <a:bodyPr/>
          <a:lstStyle/>
          <a:p>
            <a:pPr>
              <a:lnSpc>
                <a:spcPct val="80000"/>
              </a:lnSpc>
              <a:defRPr/>
            </a:pPr>
            <a:r>
              <a:rPr lang="en-US" sz="2400" b="1" dirty="0"/>
              <a:t>This is a Comments question. Note there is not a (RQD) symbol so this is not a required question.  It can be skipped.</a:t>
            </a:r>
          </a:p>
          <a:p>
            <a:pPr eaLnBrk="1" hangingPunct="1">
              <a:lnSpc>
                <a:spcPct val="80000"/>
              </a:lnSpc>
              <a:defRPr/>
            </a:pPr>
            <a:endParaRPr lang="en-US" sz="2400" b="1" dirty="0" smtClean="0"/>
          </a:p>
          <a:p>
            <a:pPr eaLnBrk="1" hangingPunct="1">
              <a:lnSpc>
                <a:spcPct val="80000"/>
              </a:lnSpc>
              <a:defRPr/>
            </a:pPr>
            <a:r>
              <a:rPr lang="en-US" sz="2400" b="1" dirty="0" smtClean="0"/>
              <a:t>Comments are added by using the on-screen keyboard</a:t>
            </a:r>
          </a:p>
          <a:p>
            <a:pPr marL="0" indent="0" eaLnBrk="1" hangingPunct="1">
              <a:lnSpc>
                <a:spcPct val="80000"/>
              </a:lnSpc>
              <a:buFontTx/>
              <a:buNone/>
              <a:defRPr/>
            </a:pPr>
            <a:endParaRPr lang="en-US" sz="2400" b="1" dirty="0" smtClean="0"/>
          </a:p>
          <a:p>
            <a:pPr eaLnBrk="1" hangingPunct="1">
              <a:lnSpc>
                <a:spcPct val="80000"/>
              </a:lnSpc>
              <a:defRPr/>
            </a:pPr>
            <a:endParaRPr lang="en-US" sz="2400" dirty="0"/>
          </a:p>
        </p:txBody>
      </p:sp>
      <p:sp>
        <p:nvSpPr>
          <p:cNvPr id="32772" name="Line 9"/>
          <p:cNvSpPr>
            <a:spLocks noChangeShapeType="1"/>
          </p:cNvSpPr>
          <p:nvPr/>
        </p:nvSpPr>
        <p:spPr bwMode="auto">
          <a:xfrm>
            <a:off x="3505200" y="2286000"/>
            <a:ext cx="0" cy="2286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3" name="Line 10"/>
          <p:cNvSpPr>
            <a:spLocks noChangeShapeType="1"/>
          </p:cNvSpPr>
          <p:nvPr/>
        </p:nvSpPr>
        <p:spPr bwMode="auto">
          <a:xfrm>
            <a:off x="1981200" y="4495800"/>
            <a:ext cx="2286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2774" name="Content Placeholder 2"/>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157288" y="1600200"/>
            <a:ext cx="2638425" cy="4525963"/>
          </a:xfrm>
        </p:spPr>
      </p:pic>
    </p:spTree>
    <p:extLst>
      <p:ext uri="{BB962C8B-B14F-4D97-AF65-F5344CB8AC3E}">
        <p14:creationId xmlns:p14="http://schemas.microsoft.com/office/powerpoint/2010/main" val="32967669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Multiple Option Answers</a:t>
            </a:r>
          </a:p>
        </p:txBody>
      </p:sp>
      <p:pic>
        <p:nvPicPr>
          <p:cNvPr id="3379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157288" y="1600200"/>
            <a:ext cx="2638425" cy="4525963"/>
          </a:xfrm>
        </p:spPr>
      </p:pic>
      <p:sp>
        <p:nvSpPr>
          <p:cNvPr id="33796" name="Text Placeholder 3"/>
          <p:cNvSpPr>
            <a:spLocks noGrp="1"/>
          </p:cNvSpPr>
          <p:nvPr>
            <p:ph type="body" sz="half" idx="2"/>
          </p:nvPr>
        </p:nvSpPr>
        <p:spPr>
          <a:xfrm>
            <a:off x="4191000" y="1295400"/>
            <a:ext cx="4495800" cy="4830763"/>
          </a:xfrm>
        </p:spPr>
        <p:txBody>
          <a:bodyPr/>
          <a:lstStyle/>
          <a:p>
            <a:r>
              <a:rPr lang="en-US" sz="2800" dirty="0" smtClean="0"/>
              <a:t>This is a multiple option answer.  It allows the employee to select the correct motor number being inspected.</a:t>
            </a:r>
          </a:p>
          <a:p>
            <a:endParaRPr lang="en-US" sz="2800" dirty="0" smtClean="0"/>
          </a:p>
          <a:p>
            <a:pPr marL="0" indent="0">
              <a:buNone/>
            </a:pPr>
            <a:endParaRPr lang="en-US" dirty="0" smtClean="0"/>
          </a:p>
        </p:txBody>
      </p:sp>
      <p:sp>
        <p:nvSpPr>
          <p:cNvPr id="33797" name="Down Arrow 5"/>
          <p:cNvSpPr>
            <a:spLocks noChangeArrowheads="1"/>
          </p:cNvSpPr>
          <p:nvPr/>
        </p:nvSpPr>
        <p:spPr bwMode="auto">
          <a:xfrm>
            <a:off x="3276600" y="3079750"/>
            <a:ext cx="152400" cy="488950"/>
          </a:xfrm>
          <a:prstGeom prst="downArrow">
            <a:avLst>
              <a:gd name="adj1" fmla="val 50000"/>
              <a:gd name="adj2" fmla="val 49967"/>
            </a:avLst>
          </a:prstGeom>
          <a:solidFill>
            <a:srgbClr val="FF0000"/>
          </a:solidFill>
          <a:ln w="9525" algn="ctr">
            <a:solidFill>
              <a:schemeClr val="tx1"/>
            </a:solidFill>
            <a:round/>
            <a:headEnd/>
            <a:tailEnd/>
          </a:ln>
        </p:spPr>
        <p:txBody>
          <a:bodyPr/>
          <a:lstStyle/>
          <a:p>
            <a:endParaRPr lang="en-US"/>
          </a:p>
        </p:txBody>
      </p:sp>
    </p:spTree>
    <p:extLst>
      <p:ext uri="{BB962C8B-B14F-4D97-AF65-F5344CB8AC3E}">
        <p14:creationId xmlns:p14="http://schemas.microsoft.com/office/powerpoint/2010/main" val="258790520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Temperature from BIRTT</a:t>
            </a:r>
          </a:p>
        </p:txBody>
      </p:sp>
      <p:sp>
        <p:nvSpPr>
          <p:cNvPr id="33796" name="Text Placeholder 3"/>
          <p:cNvSpPr>
            <a:spLocks noGrp="1"/>
          </p:cNvSpPr>
          <p:nvPr>
            <p:ph type="body" sz="half" idx="2"/>
          </p:nvPr>
        </p:nvSpPr>
        <p:spPr>
          <a:xfrm>
            <a:off x="4191000" y="1295400"/>
            <a:ext cx="4800600" cy="5334000"/>
          </a:xfrm>
        </p:spPr>
        <p:txBody>
          <a:bodyPr>
            <a:normAutofit/>
          </a:bodyPr>
          <a:lstStyle/>
          <a:p>
            <a:r>
              <a:rPr lang="en-US" sz="2800" dirty="0" smtClean="0"/>
              <a:t>Temperatures can be manually entered in a text question.  Upper and lower limits can be set for </a:t>
            </a:r>
            <a:r>
              <a:rPr lang="en-US" sz="2800" dirty="0" smtClean="0"/>
              <a:t>the </a:t>
            </a:r>
            <a:r>
              <a:rPr lang="en-US" sz="2800" dirty="0" smtClean="0"/>
              <a:t>answer.</a:t>
            </a:r>
          </a:p>
          <a:p>
            <a:endParaRPr lang="en-US" sz="2800" dirty="0" smtClean="0"/>
          </a:p>
          <a:p>
            <a:pPr marL="0" indent="0">
              <a:buNone/>
            </a:pPr>
            <a:endParaRPr lang="en-US" dirty="0" smtClean="0"/>
          </a:p>
        </p:txBody>
      </p:sp>
      <p:sp>
        <p:nvSpPr>
          <p:cNvPr id="33797" name="Down Arrow 5"/>
          <p:cNvSpPr>
            <a:spLocks noChangeArrowheads="1"/>
          </p:cNvSpPr>
          <p:nvPr/>
        </p:nvSpPr>
        <p:spPr bwMode="auto">
          <a:xfrm>
            <a:off x="3276600" y="3079750"/>
            <a:ext cx="152400" cy="488950"/>
          </a:xfrm>
          <a:prstGeom prst="downArrow">
            <a:avLst>
              <a:gd name="adj1" fmla="val 50000"/>
              <a:gd name="adj2" fmla="val 49967"/>
            </a:avLst>
          </a:prstGeom>
          <a:solidFill>
            <a:srgbClr val="FF0000"/>
          </a:solidFill>
          <a:ln w="9525" algn="ctr">
            <a:solidFill>
              <a:schemeClr val="tx1"/>
            </a:solidFill>
            <a:round/>
            <a:headEnd/>
            <a:tailEnd/>
          </a:ln>
        </p:spPr>
        <p:txBody>
          <a:bodyPr/>
          <a:lstStyle/>
          <a:p>
            <a:endParaRPr lang="en-US"/>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07634" y="1600200"/>
            <a:ext cx="2651931" cy="4525963"/>
          </a:xfrm>
        </p:spPr>
      </p:pic>
    </p:spTree>
    <p:extLst>
      <p:ext uri="{BB962C8B-B14F-4D97-AF65-F5344CB8AC3E}">
        <p14:creationId xmlns:p14="http://schemas.microsoft.com/office/powerpoint/2010/main" val="232994203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1094</TotalTime>
  <Words>455</Words>
  <Application>Microsoft Office PowerPoint</Application>
  <PresentationFormat>On-screen Show (4:3)</PresentationFormat>
  <Paragraphs>74</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OVERVIEW S9k HACCP Android App Web Browser Program  </vt:lpstr>
      <vt:lpstr>S9k Digital Data System Android App          Client Web Site        Off-Site Database</vt:lpstr>
      <vt:lpstr>Login Screen </vt:lpstr>
      <vt:lpstr>Main Menu Page</vt:lpstr>
      <vt:lpstr>4-Types Questions</vt:lpstr>
      <vt:lpstr>FSF 10.1D Pre-Op Receiving (Yes/No Answer)</vt:lpstr>
      <vt:lpstr>Comments</vt:lpstr>
      <vt:lpstr>Multiple Option Answers</vt:lpstr>
      <vt:lpstr>Temperature from BIRTT</vt:lpstr>
      <vt:lpstr>Action Needed and  Corrective Action Forms  Corrective Action forms are automatically generated when an incorrect answer is submitted. If a sanitizer requires a concentration of 200ppm, and the recorded concentration  is only 100ppm, an Action Needed/Corrective Action Form is automatically generated and must be completed to continue with the next item.    This information is then recorded on the web site as an Incident.  It will show that it has been addressed because it must be addressed on the tablet to continue with the program.  The following slides will go through a procedure that causes an Action form to be automatically generated.</vt:lpstr>
      <vt:lpstr>Soda Ash Percent</vt:lpstr>
      <vt:lpstr>Submit creates Action Needed Form automatically</vt:lpstr>
      <vt:lpstr>Action Needed</vt:lpstr>
      <vt:lpstr>Action Needed Comments</vt:lpstr>
      <vt:lpstr>Digital Data Form as shown on  a web browser</vt:lpstr>
      <vt:lpstr>Preventive Maintenance Provides automated scheduling for Preventive Maintenance, scheduled cleanings and more.  Also monitors Open Ticket Items as they occur.  Provides maintenance history of equipment.</vt:lpstr>
      <vt:lpstr>Dual &amp; Single WiFi Sensors  for Coolers and Freezers</vt:lpstr>
      <vt:lpstr>Real-Time Monitoring  for Coolers and Freezers with Alarms and Alerts</vt:lpstr>
      <vt:lpstr> S9k Android App Web Browser Program   A 7” Android Tablet is recommended.    There is a setup fee for the database, the web site and creating the categories, forms and questions for each location.  There is an monthly service charge for the data storage, the technical support and software upgrades.  A webinar can be scheduled to provide you more information on the system.  800.519.7657                      info@sentry9000.com                       http://sentry9000.com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Wyatt</dc:creator>
  <cp:lastModifiedBy>Larry Wyatt</cp:lastModifiedBy>
  <cp:revision>31</cp:revision>
  <dcterms:created xsi:type="dcterms:W3CDTF">2013-05-31T02:11:40Z</dcterms:created>
  <dcterms:modified xsi:type="dcterms:W3CDTF">2015-08-30T15:34:57Z</dcterms:modified>
</cp:coreProperties>
</file>