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4" r:id="rId3"/>
    <p:sldId id="258" r:id="rId4"/>
    <p:sldId id="259" r:id="rId5"/>
    <p:sldId id="260" r:id="rId6"/>
    <p:sldId id="261" r:id="rId7"/>
    <p:sldId id="262" r:id="rId8"/>
    <p:sldId id="263" r:id="rId9"/>
    <p:sldId id="265" r:id="rId10"/>
    <p:sldId id="266" r:id="rId11"/>
    <p:sldId id="268" r:id="rId12"/>
    <p:sldId id="269" r:id="rId13"/>
    <p:sldId id="270" r:id="rId14"/>
    <p:sldId id="272" r:id="rId15"/>
    <p:sldId id="271"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4" d="100"/>
          <a:sy n="74" d="100"/>
        </p:scale>
        <p:origin x="4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93803-501D-4E85-A223-6AB968E73E74}" type="datetimeFigureOut">
              <a:rPr lang="en-US" smtClean="0"/>
              <a:t>8/3/2016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D62BB-A805-442D-BE2D-4C3443D40A93}" type="slidenum">
              <a:rPr lang="en-US" smtClean="0"/>
              <a:t>‹#›</a:t>
            </a:fld>
            <a:endParaRPr lang="en-US"/>
          </a:p>
        </p:txBody>
      </p:sp>
    </p:spTree>
    <p:extLst>
      <p:ext uri="{BB962C8B-B14F-4D97-AF65-F5344CB8AC3E}">
        <p14:creationId xmlns:p14="http://schemas.microsoft.com/office/powerpoint/2010/main" val="142204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1A14B-A7E2-4B4A-8E25-66D80A422340}" type="slidenum">
              <a:rPr lang="en-US" smtClean="0"/>
              <a:pPr/>
              <a:t>1</a:t>
            </a:fld>
            <a:endParaRPr lang="en-US"/>
          </a:p>
        </p:txBody>
      </p:sp>
    </p:spTree>
    <p:extLst>
      <p:ext uri="{BB962C8B-B14F-4D97-AF65-F5344CB8AC3E}">
        <p14:creationId xmlns:p14="http://schemas.microsoft.com/office/powerpoint/2010/main" val="366642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10</a:t>
            </a:fld>
            <a:endParaRPr lang="en-US"/>
          </a:p>
        </p:txBody>
      </p:sp>
    </p:spTree>
    <p:extLst>
      <p:ext uri="{BB962C8B-B14F-4D97-AF65-F5344CB8AC3E}">
        <p14:creationId xmlns:p14="http://schemas.microsoft.com/office/powerpoint/2010/main" val="108620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1A14B-A7E2-4B4A-8E25-66D80A422340}" type="slidenum">
              <a:rPr lang="en-US" smtClean="0"/>
              <a:pPr/>
              <a:t>11</a:t>
            </a:fld>
            <a:endParaRPr lang="en-US"/>
          </a:p>
        </p:txBody>
      </p:sp>
    </p:spTree>
    <p:extLst>
      <p:ext uri="{BB962C8B-B14F-4D97-AF65-F5344CB8AC3E}">
        <p14:creationId xmlns:p14="http://schemas.microsoft.com/office/powerpoint/2010/main" val="112615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1A14B-A7E2-4B4A-8E25-66D80A422340}" type="slidenum">
              <a:rPr lang="en-US" smtClean="0"/>
              <a:pPr/>
              <a:t>12</a:t>
            </a:fld>
            <a:endParaRPr lang="en-US"/>
          </a:p>
        </p:txBody>
      </p:sp>
    </p:spTree>
    <p:extLst>
      <p:ext uri="{BB962C8B-B14F-4D97-AF65-F5344CB8AC3E}">
        <p14:creationId xmlns:p14="http://schemas.microsoft.com/office/powerpoint/2010/main" val="328582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13</a:t>
            </a:fld>
            <a:endParaRPr lang="en-US"/>
          </a:p>
        </p:txBody>
      </p:sp>
    </p:spTree>
    <p:extLst>
      <p:ext uri="{BB962C8B-B14F-4D97-AF65-F5344CB8AC3E}">
        <p14:creationId xmlns:p14="http://schemas.microsoft.com/office/powerpoint/2010/main" val="233341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14</a:t>
            </a:fld>
            <a:endParaRPr lang="en-US"/>
          </a:p>
        </p:txBody>
      </p:sp>
    </p:spTree>
    <p:extLst>
      <p:ext uri="{BB962C8B-B14F-4D97-AF65-F5344CB8AC3E}">
        <p14:creationId xmlns:p14="http://schemas.microsoft.com/office/powerpoint/2010/main" val="3337323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15</a:t>
            </a:fld>
            <a:endParaRPr lang="en-US"/>
          </a:p>
        </p:txBody>
      </p:sp>
    </p:spTree>
    <p:extLst>
      <p:ext uri="{BB962C8B-B14F-4D97-AF65-F5344CB8AC3E}">
        <p14:creationId xmlns:p14="http://schemas.microsoft.com/office/powerpoint/2010/main" val="2041153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16</a:t>
            </a:fld>
            <a:endParaRPr lang="en-US"/>
          </a:p>
        </p:txBody>
      </p:sp>
    </p:spTree>
    <p:extLst>
      <p:ext uri="{BB962C8B-B14F-4D97-AF65-F5344CB8AC3E}">
        <p14:creationId xmlns:p14="http://schemas.microsoft.com/office/powerpoint/2010/main" val="245280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1A14B-A7E2-4B4A-8E25-66D80A422340}" type="slidenum">
              <a:rPr lang="en-US" smtClean="0"/>
              <a:pPr/>
              <a:t>17</a:t>
            </a:fld>
            <a:endParaRPr lang="en-US"/>
          </a:p>
        </p:txBody>
      </p:sp>
    </p:spTree>
    <p:extLst>
      <p:ext uri="{BB962C8B-B14F-4D97-AF65-F5344CB8AC3E}">
        <p14:creationId xmlns:p14="http://schemas.microsoft.com/office/powerpoint/2010/main" val="136778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2</a:t>
            </a:fld>
            <a:endParaRPr lang="en-US"/>
          </a:p>
        </p:txBody>
      </p:sp>
    </p:spTree>
    <p:extLst>
      <p:ext uri="{BB962C8B-B14F-4D97-AF65-F5344CB8AC3E}">
        <p14:creationId xmlns:p14="http://schemas.microsoft.com/office/powerpoint/2010/main" val="139643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3</a:t>
            </a:fld>
            <a:endParaRPr lang="en-US"/>
          </a:p>
        </p:txBody>
      </p:sp>
    </p:spTree>
    <p:extLst>
      <p:ext uri="{BB962C8B-B14F-4D97-AF65-F5344CB8AC3E}">
        <p14:creationId xmlns:p14="http://schemas.microsoft.com/office/powerpoint/2010/main" val="335229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4</a:t>
            </a:fld>
            <a:endParaRPr lang="en-US"/>
          </a:p>
        </p:txBody>
      </p:sp>
    </p:spTree>
    <p:extLst>
      <p:ext uri="{BB962C8B-B14F-4D97-AF65-F5344CB8AC3E}">
        <p14:creationId xmlns:p14="http://schemas.microsoft.com/office/powerpoint/2010/main" val="6391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5</a:t>
            </a:fld>
            <a:endParaRPr lang="en-US"/>
          </a:p>
        </p:txBody>
      </p:sp>
    </p:spTree>
    <p:extLst>
      <p:ext uri="{BB962C8B-B14F-4D97-AF65-F5344CB8AC3E}">
        <p14:creationId xmlns:p14="http://schemas.microsoft.com/office/powerpoint/2010/main" val="204015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6</a:t>
            </a:fld>
            <a:endParaRPr lang="en-US"/>
          </a:p>
        </p:txBody>
      </p:sp>
    </p:spTree>
    <p:extLst>
      <p:ext uri="{BB962C8B-B14F-4D97-AF65-F5344CB8AC3E}">
        <p14:creationId xmlns:p14="http://schemas.microsoft.com/office/powerpoint/2010/main" val="157439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7</a:t>
            </a:fld>
            <a:endParaRPr lang="en-US"/>
          </a:p>
        </p:txBody>
      </p:sp>
    </p:spTree>
    <p:extLst>
      <p:ext uri="{BB962C8B-B14F-4D97-AF65-F5344CB8AC3E}">
        <p14:creationId xmlns:p14="http://schemas.microsoft.com/office/powerpoint/2010/main" val="2192646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8</a:t>
            </a:fld>
            <a:endParaRPr lang="en-US"/>
          </a:p>
        </p:txBody>
      </p:sp>
    </p:spTree>
    <p:extLst>
      <p:ext uri="{BB962C8B-B14F-4D97-AF65-F5344CB8AC3E}">
        <p14:creationId xmlns:p14="http://schemas.microsoft.com/office/powerpoint/2010/main" val="20848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AD62BB-A805-442D-BE2D-4C3443D40A93}" type="slidenum">
              <a:rPr lang="en-US" smtClean="0"/>
              <a:t>9</a:t>
            </a:fld>
            <a:endParaRPr lang="en-US"/>
          </a:p>
        </p:txBody>
      </p:sp>
    </p:spTree>
    <p:extLst>
      <p:ext uri="{BB962C8B-B14F-4D97-AF65-F5344CB8AC3E}">
        <p14:creationId xmlns:p14="http://schemas.microsoft.com/office/powerpoint/2010/main" val="351930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1DF6B9-7353-49BE-9652-32FF2955CC73}"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8FB98-72BF-402A-9F69-9DCAAD7755C8}" type="slidenum">
              <a:rPr lang="en-US" smtClean="0"/>
              <a:t>‹#›</a:t>
            </a:fld>
            <a:endParaRPr lang="en-US"/>
          </a:p>
        </p:txBody>
      </p:sp>
    </p:spTree>
    <p:extLst>
      <p:ext uri="{BB962C8B-B14F-4D97-AF65-F5344CB8AC3E}">
        <p14:creationId xmlns:p14="http://schemas.microsoft.com/office/powerpoint/2010/main" val="376256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1DF6B9-7353-49BE-9652-32FF2955CC73}"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8FB98-72BF-402A-9F69-9DCAAD7755C8}" type="slidenum">
              <a:rPr lang="en-US" smtClean="0"/>
              <a:t>‹#›</a:t>
            </a:fld>
            <a:endParaRPr lang="en-US"/>
          </a:p>
        </p:txBody>
      </p:sp>
    </p:spTree>
    <p:extLst>
      <p:ext uri="{BB962C8B-B14F-4D97-AF65-F5344CB8AC3E}">
        <p14:creationId xmlns:p14="http://schemas.microsoft.com/office/powerpoint/2010/main" val="277404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1DF6B9-7353-49BE-9652-32FF2955CC73}"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8FB98-72BF-402A-9F69-9DCAAD7755C8}" type="slidenum">
              <a:rPr lang="en-US" smtClean="0"/>
              <a:t>‹#›</a:t>
            </a:fld>
            <a:endParaRPr lang="en-US"/>
          </a:p>
        </p:txBody>
      </p:sp>
    </p:spTree>
    <p:extLst>
      <p:ext uri="{BB962C8B-B14F-4D97-AF65-F5344CB8AC3E}">
        <p14:creationId xmlns:p14="http://schemas.microsoft.com/office/powerpoint/2010/main" val="195987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1DF6B9-7353-49BE-9652-32FF2955CC73}"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8FB98-72BF-402A-9F69-9DCAAD7755C8}" type="slidenum">
              <a:rPr lang="en-US" smtClean="0"/>
              <a:t>‹#›</a:t>
            </a:fld>
            <a:endParaRPr lang="en-US"/>
          </a:p>
        </p:txBody>
      </p:sp>
    </p:spTree>
    <p:extLst>
      <p:ext uri="{BB962C8B-B14F-4D97-AF65-F5344CB8AC3E}">
        <p14:creationId xmlns:p14="http://schemas.microsoft.com/office/powerpoint/2010/main" val="371963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1DF6B9-7353-49BE-9652-32FF2955CC73}"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8FB98-72BF-402A-9F69-9DCAAD7755C8}" type="slidenum">
              <a:rPr lang="en-US" smtClean="0"/>
              <a:t>‹#›</a:t>
            </a:fld>
            <a:endParaRPr lang="en-US"/>
          </a:p>
        </p:txBody>
      </p:sp>
    </p:spTree>
    <p:extLst>
      <p:ext uri="{BB962C8B-B14F-4D97-AF65-F5344CB8AC3E}">
        <p14:creationId xmlns:p14="http://schemas.microsoft.com/office/powerpoint/2010/main" val="294872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1DF6B9-7353-49BE-9652-32FF2955CC73}"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8FB98-72BF-402A-9F69-9DCAAD7755C8}" type="slidenum">
              <a:rPr lang="en-US" smtClean="0"/>
              <a:t>‹#›</a:t>
            </a:fld>
            <a:endParaRPr lang="en-US"/>
          </a:p>
        </p:txBody>
      </p:sp>
    </p:spTree>
    <p:extLst>
      <p:ext uri="{BB962C8B-B14F-4D97-AF65-F5344CB8AC3E}">
        <p14:creationId xmlns:p14="http://schemas.microsoft.com/office/powerpoint/2010/main" val="368187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1DF6B9-7353-49BE-9652-32FF2955CC73}" type="datetimeFigureOut">
              <a:rPr lang="en-US" smtClean="0"/>
              <a:t>8/3/2016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48FB98-72BF-402A-9F69-9DCAAD7755C8}" type="slidenum">
              <a:rPr lang="en-US" smtClean="0"/>
              <a:t>‹#›</a:t>
            </a:fld>
            <a:endParaRPr lang="en-US"/>
          </a:p>
        </p:txBody>
      </p:sp>
    </p:spTree>
    <p:extLst>
      <p:ext uri="{BB962C8B-B14F-4D97-AF65-F5344CB8AC3E}">
        <p14:creationId xmlns:p14="http://schemas.microsoft.com/office/powerpoint/2010/main" val="211655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1DF6B9-7353-49BE-9652-32FF2955CC73}" type="datetimeFigureOut">
              <a:rPr lang="en-US" smtClean="0"/>
              <a:t>8/3/2016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48FB98-72BF-402A-9F69-9DCAAD7755C8}" type="slidenum">
              <a:rPr lang="en-US" smtClean="0"/>
              <a:t>‹#›</a:t>
            </a:fld>
            <a:endParaRPr lang="en-US"/>
          </a:p>
        </p:txBody>
      </p:sp>
    </p:spTree>
    <p:extLst>
      <p:ext uri="{BB962C8B-B14F-4D97-AF65-F5344CB8AC3E}">
        <p14:creationId xmlns:p14="http://schemas.microsoft.com/office/powerpoint/2010/main" val="232315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DF6B9-7353-49BE-9652-32FF2955CC73}" type="datetimeFigureOut">
              <a:rPr lang="en-US" smtClean="0"/>
              <a:t>8/3/2016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48FB98-72BF-402A-9F69-9DCAAD7755C8}" type="slidenum">
              <a:rPr lang="en-US" smtClean="0"/>
              <a:t>‹#›</a:t>
            </a:fld>
            <a:endParaRPr lang="en-US"/>
          </a:p>
        </p:txBody>
      </p:sp>
    </p:spTree>
    <p:extLst>
      <p:ext uri="{BB962C8B-B14F-4D97-AF65-F5344CB8AC3E}">
        <p14:creationId xmlns:p14="http://schemas.microsoft.com/office/powerpoint/2010/main" val="202742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1DF6B9-7353-49BE-9652-32FF2955CC73}"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8FB98-72BF-402A-9F69-9DCAAD7755C8}" type="slidenum">
              <a:rPr lang="en-US" smtClean="0"/>
              <a:t>‹#›</a:t>
            </a:fld>
            <a:endParaRPr lang="en-US"/>
          </a:p>
        </p:txBody>
      </p:sp>
    </p:spTree>
    <p:extLst>
      <p:ext uri="{BB962C8B-B14F-4D97-AF65-F5344CB8AC3E}">
        <p14:creationId xmlns:p14="http://schemas.microsoft.com/office/powerpoint/2010/main" val="136139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1DF6B9-7353-49BE-9652-32FF2955CC73}"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8FB98-72BF-402A-9F69-9DCAAD7755C8}" type="slidenum">
              <a:rPr lang="en-US" smtClean="0"/>
              <a:t>‹#›</a:t>
            </a:fld>
            <a:endParaRPr lang="en-US"/>
          </a:p>
        </p:txBody>
      </p:sp>
    </p:spTree>
    <p:extLst>
      <p:ext uri="{BB962C8B-B14F-4D97-AF65-F5344CB8AC3E}">
        <p14:creationId xmlns:p14="http://schemas.microsoft.com/office/powerpoint/2010/main" val="236504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DF6B9-7353-49BE-9652-32FF2955CC73}" type="datetimeFigureOut">
              <a:rPr lang="en-US" smtClean="0"/>
              <a:t>8/3/2016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8FB98-72BF-402A-9F69-9DCAAD7755C8}" type="slidenum">
              <a:rPr lang="en-US" smtClean="0"/>
              <a:t>‹#›</a:t>
            </a:fld>
            <a:endParaRPr lang="en-US"/>
          </a:p>
        </p:txBody>
      </p:sp>
    </p:spTree>
    <p:extLst>
      <p:ext uri="{BB962C8B-B14F-4D97-AF65-F5344CB8AC3E}">
        <p14:creationId xmlns:p14="http://schemas.microsoft.com/office/powerpoint/2010/main" val="474267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S9k Traceability System</a:t>
            </a:r>
            <a:endParaRPr lang="en-US" dirty="0"/>
          </a:p>
        </p:txBody>
      </p:sp>
      <p:sp>
        <p:nvSpPr>
          <p:cNvPr id="3" name="Subtitle 2"/>
          <p:cNvSpPr>
            <a:spLocks noGrp="1"/>
          </p:cNvSpPr>
          <p:nvPr>
            <p:ph type="subTitle" idx="1"/>
          </p:nvPr>
        </p:nvSpPr>
        <p:spPr/>
        <p:txBody>
          <a:bodyPr>
            <a:normAutofit lnSpcReduction="10000"/>
          </a:bodyPr>
          <a:lstStyle/>
          <a:p>
            <a:r>
              <a:rPr lang="en-US" dirty="0"/>
              <a:t>Ingredient Inventory</a:t>
            </a:r>
          </a:p>
          <a:p>
            <a:r>
              <a:rPr lang="en-US" dirty="0"/>
              <a:t>Production Inventory</a:t>
            </a:r>
          </a:p>
          <a:p>
            <a:r>
              <a:rPr lang="en-US" dirty="0"/>
              <a:t>Production Dashboard</a:t>
            </a:r>
          </a:p>
          <a:p>
            <a:r>
              <a:rPr lang="en-US" dirty="0"/>
              <a:t>Lot Tracking</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906000" y="6096000"/>
            <a:ext cx="609600" cy="609600"/>
          </a:xfrm>
          <a:prstGeom prst="rect">
            <a:avLst/>
          </a:prstGeom>
        </p:spPr>
      </p:pic>
      <p:pic>
        <p:nvPicPr>
          <p:cNvPr id="5" name="Picture 4"/>
          <p:cNvPicPr>
            <a:picLocks noChangeAspect="1"/>
          </p:cNvPicPr>
          <p:nvPr/>
        </p:nvPicPr>
        <p:blipFill>
          <a:blip r:embed="rId6"/>
          <a:stretch>
            <a:fillRect/>
          </a:stretch>
        </p:blipFill>
        <p:spPr>
          <a:xfrm>
            <a:off x="3633444" y="1168307"/>
            <a:ext cx="4925112" cy="676369"/>
          </a:xfrm>
          <a:prstGeom prst="rect">
            <a:avLst/>
          </a:prstGeom>
        </p:spPr>
      </p:pic>
    </p:spTree>
    <p:extLst>
      <p:ext uri="{BB962C8B-B14F-4D97-AF65-F5344CB8AC3E}">
        <p14:creationId xmlns:p14="http://schemas.microsoft.com/office/powerpoint/2010/main" val="412119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29732"/>
          </a:xfrm>
        </p:spPr>
        <p:txBody>
          <a:bodyPr/>
          <a:lstStyle/>
          <a:p>
            <a:r>
              <a:rPr lang="en-US" dirty="0"/>
              <a:t>           Ingredient Inventory Management</a:t>
            </a:r>
            <a:br>
              <a:rPr lang="en-US" dirty="0"/>
            </a:br>
            <a:r>
              <a:rPr lang="en-US" dirty="0"/>
              <a:t>Quantity on hand and detail for receipts and usage.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7387" y="2624931"/>
            <a:ext cx="8277225" cy="2752725"/>
          </a:xfrm>
        </p:spPr>
      </p:pic>
    </p:spTree>
    <p:extLst>
      <p:ext uri="{BB962C8B-B14F-4D97-AF65-F5344CB8AC3E}">
        <p14:creationId xmlns:p14="http://schemas.microsoft.com/office/powerpoint/2010/main" val="173958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Schedule Form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69690" y="1600201"/>
            <a:ext cx="7052620" cy="4525963"/>
          </a:xfrm>
        </p:spPr>
      </p:pic>
      <p:sp>
        <p:nvSpPr>
          <p:cNvPr id="5" name="TextBox 4"/>
          <p:cNvSpPr txBox="1"/>
          <p:nvPr/>
        </p:nvSpPr>
        <p:spPr>
          <a:xfrm>
            <a:off x="7543800" y="2895600"/>
            <a:ext cx="2819400" cy="2862322"/>
          </a:xfrm>
          <a:prstGeom prst="rect">
            <a:avLst/>
          </a:prstGeom>
          <a:noFill/>
        </p:spPr>
        <p:txBody>
          <a:bodyPr wrap="square" rtlCol="0">
            <a:spAutoFit/>
          </a:bodyPr>
          <a:lstStyle/>
          <a:p>
            <a:r>
              <a:rPr lang="en-US" dirty="0"/>
              <a:t>This form will list your products by category and the daily production schedule is entered.  </a:t>
            </a:r>
          </a:p>
          <a:p>
            <a:r>
              <a:rPr lang="en-US" dirty="0"/>
              <a:t>This also allows future date’s production schedule to be entered.  The calendar provides access to past schedules as well as future schedules.</a:t>
            </a:r>
          </a:p>
        </p:txBody>
      </p:sp>
    </p:spTree>
    <p:extLst>
      <p:ext uri="{BB962C8B-B14F-4D97-AF65-F5344CB8AC3E}">
        <p14:creationId xmlns:p14="http://schemas.microsoft.com/office/powerpoint/2010/main" val="367194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dirty="0"/>
              <a:t>Example of Production Dashboard</a:t>
            </a:r>
          </a:p>
        </p:txBody>
      </p:sp>
      <p:sp>
        <p:nvSpPr>
          <p:cNvPr id="3" name="TextBox 2"/>
          <p:cNvSpPr txBox="1"/>
          <p:nvPr/>
        </p:nvSpPr>
        <p:spPr>
          <a:xfrm>
            <a:off x="8000999" y="1371601"/>
            <a:ext cx="3031761" cy="4247317"/>
          </a:xfrm>
          <a:prstGeom prst="rect">
            <a:avLst/>
          </a:prstGeom>
          <a:noFill/>
        </p:spPr>
        <p:txBody>
          <a:bodyPr wrap="square" rtlCol="0">
            <a:spAutoFit/>
          </a:bodyPr>
          <a:lstStyle/>
          <a:p>
            <a:pPr lvl="0"/>
            <a:r>
              <a:rPr lang="en-US" dirty="0"/>
              <a:t>This is an example of a production dashboard currently in use.   This dashboard provides real-time production information.  It is updated continuously and allows management to monitor production progress to assure that all orders are met.  </a:t>
            </a:r>
          </a:p>
          <a:p>
            <a:pPr lvl="0"/>
            <a:endParaRPr lang="en-US" dirty="0"/>
          </a:p>
          <a:p>
            <a:pPr lvl="0"/>
            <a:r>
              <a:rPr lang="en-US" dirty="0"/>
              <a:t>The form at the bottom left is for data entry. A barcode can be scanned or the SKU can be manually input.</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262" y="1143000"/>
            <a:ext cx="6633810" cy="5530153"/>
          </a:xfrm>
        </p:spPr>
      </p:pic>
    </p:spTree>
    <p:extLst>
      <p:ext uri="{BB962C8B-B14F-4D97-AF65-F5344CB8AC3E}">
        <p14:creationId xmlns:p14="http://schemas.microsoft.com/office/powerpoint/2010/main" val="165813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838642"/>
          </a:xfrm>
        </p:spPr>
        <p:txBody>
          <a:bodyPr/>
          <a:lstStyle/>
          <a:p>
            <a:pPr algn="ctr"/>
            <a:r>
              <a:rPr lang="en-US" dirty="0"/>
              <a:t>Finished Product Dashboard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203768"/>
            <a:ext cx="7449273" cy="5345814"/>
          </a:xfrm>
        </p:spPr>
      </p:pic>
      <p:sp>
        <p:nvSpPr>
          <p:cNvPr id="6" name="TextBox 5"/>
          <p:cNvSpPr txBox="1"/>
          <p:nvPr/>
        </p:nvSpPr>
        <p:spPr>
          <a:xfrm>
            <a:off x="8371803" y="1388962"/>
            <a:ext cx="3399649" cy="4185761"/>
          </a:xfrm>
          <a:prstGeom prst="rect">
            <a:avLst/>
          </a:prstGeom>
          <a:noFill/>
        </p:spPr>
        <p:txBody>
          <a:bodyPr wrap="square" rtlCol="0">
            <a:spAutoFit/>
          </a:bodyPr>
          <a:lstStyle/>
          <a:p>
            <a:r>
              <a:rPr lang="en-US" sz="1400" dirty="0"/>
              <a:t>Finished Product, </a:t>
            </a:r>
            <a:r>
              <a:rPr lang="en-US" sz="1400"/>
              <a:t>5111 Product, </a:t>
            </a:r>
            <a:r>
              <a:rPr lang="en-US" sz="1400" dirty="0"/>
              <a:t>shows an inventory of 2331 cases on the first line.  The blue arrow pointing to the 502 is the quantity of cases for Lot Code 07022016.  Note the blue arrow on the bottom left shows that 500 cases were shipped so the original quantity for that lot code was 1002 cases.</a:t>
            </a:r>
          </a:p>
          <a:p>
            <a:endParaRPr lang="en-US" sz="1400" dirty="0"/>
          </a:p>
          <a:p>
            <a:r>
              <a:rPr lang="en-US" sz="1400" dirty="0"/>
              <a:t>Note the yellow arrow between the 30 and the -54.  The 30 represents the number of cases on the last pallet as it was not complete with 54 cases.  The -54 is an adjustment removing one case from the production record.</a:t>
            </a:r>
          </a:p>
          <a:p>
            <a:endParaRPr lang="en-US" sz="1400" dirty="0"/>
          </a:p>
          <a:p>
            <a:r>
              <a:rPr lang="en-US" sz="1400" dirty="0"/>
              <a:t>At the bottom of the report are additional lot codes and quantities of the same product.</a:t>
            </a:r>
          </a:p>
        </p:txBody>
      </p:sp>
    </p:spTree>
    <p:extLst>
      <p:ext uri="{BB962C8B-B14F-4D97-AF65-F5344CB8AC3E}">
        <p14:creationId xmlns:p14="http://schemas.microsoft.com/office/powerpoint/2010/main" val="222947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457200"/>
            <a:ext cx="3932237" cy="688694"/>
          </a:xfrm>
        </p:spPr>
        <p:txBody>
          <a:bodyPr/>
          <a:lstStyle/>
          <a:p>
            <a:pPr algn="ctr"/>
            <a:r>
              <a:rPr lang="en-US" dirty="0"/>
              <a:t>Shipping Form</a:t>
            </a:r>
          </a:p>
        </p:txBody>
      </p:sp>
      <p:pic>
        <p:nvPicPr>
          <p:cNvPr id="5" name="Picture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05559" y="1006998"/>
            <a:ext cx="5778232" cy="3831219"/>
          </a:xfrm>
        </p:spPr>
      </p:pic>
      <p:sp>
        <p:nvSpPr>
          <p:cNvPr id="7" name="Text Placeholder 6"/>
          <p:cNvSpPr>
            <a:spLocks noGrp="1"/>
          </p:cNvSpPr>
          <p:nvPr>
            <p:ph type="body" sz="half" idx="2"/>
          </p:nvPr>
        </p:nvSpPr>
        <p:spPr>
          <a:xfrm>
            <a:off x="839788" y="1145894"/>
            <a:ext cx="3932237" cy="3811588"/>
          </a:xfrm>
        </p:spPr>
        <p:txBody>
          <a:bodyPr/>
          <a:lstStyle/>
          <a:p>
            <a:r>
              <a:rPr lang="en-US" dirty="0"/>
              <a:t>Customer, Product, Lot code and Quantity are entered on shipping form which depletes the quantity shipped from the Finished Product Dashboard by Description and Lot Code.</a:t>
            </a:r>
          </a:p>
          <a:p>
            <a:endParaRPr lang="en-US" dirty="0"/>
          </a:p>
          <a:p>
            <a:r>
              <a:rPr lang="en-US" dirty="0"/>
              <a:t>This provides inventory information as well as traceability information.</a:t>
            </a:r>
          </a:p>
        </p:txBody>
      </p:sp>
    </p:spTree>
    <p:extLst>
      <p:ext uri="{BB962C8B-B14F-4D97-AF65-F5344CB8AC3E}">
        <p14:creationId xmlns:p14="http://schemas.microsoft.com/office/powerpoint/2010/main" val="21076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975" y="567159"/>
            <a:ext cx="1608881" cy="646331"/>
          </a:xfrm>
          <a:prstGeom prst="rect">
            <a:avLst/>
          </a:prstGeom>
          <a:noFill/>
          <a:ln>
            <a:solidFill>
              <a:schemeClr val="tx1"/>
            </a:solidFill>
          </a:ln>
        </p:spPr>
        <p:txBody>
          <a:bodyPr wrap="square" rtlCol="0">
            <a:spAutoFit/>
          </a:bodyPr>
          <a:lstStyle/>
          <a:p>
            <a:pPr algn="ctr"/>
            <a:r>
              <a:rPr lang="en-US" dirty="0"/>
              <a:t>Ingredient</a:t>
            </a:r>
          </a:p>
          <a:p>
            <a:pPr algn="ctr"/>
            <a:r>
              <a:rPr lang="en-US" dirty="0"/>
              <a:t>Receiving</a:t>
            </a:r>
          </a:p>
        </p:txBody>
      </p:sp>
      <p:sp>
        <p:nvSpPr>
          <p:cNvPr id="3" name="TextBox 2"/>
          <p:cNvSpPr txBox="1"/>
          <p:nvPr/>
        </p:nvSpPr>
        <p:spPr>
          <a:xfrm>
            <a:off x="3335438" y="567159"/>
            <a:ext cx="1608881" cy="646331"/>
          </a:xfrm>
          <a:prstGeom prst="rect">
            <a:avLst/>
          </a:prstGeom>
          <a:noFill/>
          <a:ln>
            <a:solidFill>
              <a:schemeClr val="tx1"/>
            </a:solidFill>
          </a:ln>
        </p:spPr>
        <p:txBody>
          <a:bodyPr wrap="square" rtlCol="0">
            <a:spAutoFit/>
          </a:bodyPr>
          <a:lstStyle/>
          <a:p>
            <a:pPr algn="ctr"/>
            <a:r>
              <a:rPr lang="en-US" dirty="0"/>
              <a:t>Ingredient</a:t>
            </a:r>
          </a:p>
          <a:p>
            <a:pPr algn="ctr"/>
            <a:r>
              <a:rPr lang="en-US" dirty="0"/>
              <a:t>Inventory</a:t>
            </a:r>
          </a:p>
        </p:txBody>
      </p:sp>
      <p:sp>
        <p:nvSpPr>
          <p:cNvPr id="4" name="TextBox 3"/>
          <p:cNvSpPr txBox="1"/>
          <p:nvPr/>
        </p:nvSpPr>
        <p:spPr>
          <a:xfrm>
            <a:off x="5744901" y="567159"/>
            <a:ext cx="1608881" cy="646331"/>
          </a:xfrm>
          <a:prstGeom prst="rect">
            <a:avLst/>
          </a:prstGeom>
          <a:noFill/>
          <a:ln>
            <a:solidFill>
              <a:schemeClr val="tx1"/>
            </a:solidFill>
          </a:ln>
        </p:spPr>
        <p:txBody>
          <a:bodyPr wrap="square" rtlCol="0">
            <a:spAutoFit/>
          </a:bodyPr>
          <a:lstStyle/>
          <a:p>
            <a:pPr algn="ctr"/>
            <a:r>
              <a:rPr lang="en-US" dirty="0"/>
              <a:t>Mixing </a:t>
            </a:r>
          </a:p>
          <a:p>
            <a:pPr algn="ctr"/>
            <a:r>
              <a:rPr lang="en-US" dirty="0"/>
              <a:t>Recipes</a:t>
            </a:r>
          </a:p>
        </p:txBody>
      </p:sp>
      <p:cxnSp>
        <p:nvCxnSpPr>
          <p:cNvPr id="6" name="Straight Arrow Connector 5"/>
          <p:cNvCxnSpPr>
            <a:stCxn id="2" idx="3"/>
            <a:endCxn id="3" idx="1"/>
          </p:cNvCxnSpPr>
          <p:nvPr/>
        </p:nvCxnSpPr>
        <p:spPr>
          <a:xfrm>
            <a:off x="2534856" y="890325"/>
            <a:ext cx="8005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944319" y="890324"/>
            <a:ext cx="8005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627453" y="671332"/>
            <a:ext cx="544010" cy="307777"/>
          </a:xfrm>
          <a:prstGeom prst="rect">
            <a:avLst/>
          </a:prstGeom>
          <a:noFill/>
        </p:spPr>
        <p:txBody>
          <a:bodyPr wrap="square" rtlCol="0">
            <a:spAutoFit/>
          </a:bodyPr>
          <a:lstStyle/>
          <a:p>
            <a:r>
              <a:rPr lang="en-US" sz="1400" dirty="0"/>
              <a:t>Add</a:t>
            </a:r>
          </a:p>
        </p:txBody>
      </p:sp>
      <p:cxnSp>
        <p:nvCxnSpPr>
          <p:cNvPr id="10" name="Connector: Elbow 9"/>
          <p:cNvCxnSpPr>
            <a:stCxn id="4" idx="2"/>
            <a:endCxn id="3" idx="2"/>
          </p:cNvCxnSpPr>
          <p:nvPr/>
        </p:nvCxnSpPr>
        <p:spPr>
          <a:xfrm rot="5400000">
            <a:off x="5344611" y="8759"/>
            <a:ext cx="12700" cy="2409463"/>
          </a:xfrm>
          <a:prstGeom prst="bentConnector3">
            <a:avLst>
              <a:gd name="adj1" fmla="val 1800000"/>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4944319" y="1089299"/>
            <a:ext cx="800582" cy="307777"/>
          </a:xfrm>
          <a:prstGeom prst="rect">
            <a:avLst/>
          </a:prstGeom>
          <a:noFill/>
        </p:spPr>
        <p:txBody>
          <a:bodyPr wrap="square" rtlCol="0">
            <a:spAutoFit/>
          </a:bodyPr>
          <a:lstStyle/>
          <a:p>
            <a:r>
              <a:rPr lang="en-US" sz="1400" dirty="0"/>
              <a:t>Deplete</a:t>
            </a:r>
          </a:p>
        </p:txBody>
      </p:sp>
      <p:sp>
        <p:nvSpPr>
          <p:cNvPr id="13" name="TextBox 12"/>
          <p:cNvSpPr txBox="1"/>
          <p:nvPr/>
        </p:nvSpPr>
        <p:spPr>
          <a:xfrm>
            <a:off x="8050192" y="596856"/>
            <a:ext cx="1608881" cy="646331"/>
          </a:xfrm>
          <a:prstGeom prst="rect">
            <a:avLst/>
          </a:prstGeom>
          <a:noFill/>
          <a:ln>
            <a:solidFill>
              <a:schemeClr val="tx1"/>
            </a:solidFill>
          </a:ln>
        </p:spPr>
        <p:txBody>
          <a:bodyPr wrap="square" rtlCol="0">
            <a:spAutoFit/>
          </a:bodyPr>
          <a:lstStyle/>
          <a:p>
            <a:pPr algn="ctr"/>
            <a:r>
              <a:rPr lang="en-US" dirty="0"/>
              <a:t>Finished</a:t>
            </a:r>
          </a:p>
          <a:p>
            <a:pPr algn="ctr"/>
            <a:r>
              <a:rPr lang="en-US" dirty="0"/>
              <a:t>Product</a:t>
            </a:r>
          </a:p>
        </p:txBody>
      </p:sp>
      <p:sp>
        <p:nvSpPr>
          <p:cNvPr id="14" name="TextBox 13"/>
          <p:cNvSpPr txBox="1"/>
          <p:nvPr/>
        </p:nvSpPr>
        <p:spPr>
          <a:xfrm>
            <a:off x="6441311" y="1987748"/>
            <a:ext cx="1608881" cy="923330"/>
          </a:xfrm>
          <a:prstGeom prst="rect">
            <a:avLst/>
          </a:prstGeom>
          <a:noFill/>
          <a:ln>
            <a:solidFill>
              <a:schemeClr val="tx1"/>
            </a:solidFill>
          </a:ln>
        </p:spPr>
        <p:txBody>
          <a:bodyPr wrap="square" rtlCol="0">
            <a:spAutoFit/>
          </a:bodyPr>
          <a:lstStyle/>
          <a:p>
            <a:pPr algn="ctr"/>
            <a:r>
              <a:rPr lang="en-US" dirty="0"/>
              <a:t>Shipping</a:t>
            </a:r>
          </a:p>
          <a:p>
            <a:pPr algn="ctr"/>
            <a:r>
              <a:rPr lang="en-US" dirty="0"/>
              <a:t>Finished</a:t>
            </a:r>
          </a:p>
          <a:p>
            <a:pPr algn="ctr"/>
            <a:r>
              <a:rPr lang="en-US" dirty="0"/>
              <a:t>Product</a:t>
            </a:r>
          </a:p>
        </p:txBody>
      </p:sp>
      <p:sp>
        <p:nvSpPr>
          <p:cNvPr id="15" name="TextBox 14"/>
          <p:cNvSpPr txBox="1"/>
          <p:nvPr/>
        </p:nvSpPr>
        <p:spPr>
          <a:xfrm>
            <a:off x="9659073" y="1987748"/>
            <a:ext cx="1608881" cy="923330"/>
          </a:xfrm>
          <a:prstGeom prst="rect">
            <a:avLst/>
          </a:prstGeom>
          <a:noFill/>
          <a:ln>
            <a:solidFill>
              <a:schemeClr val="tx1"/>
            </a:solidFill>
          </a:ln>
        </p:spPr>
        <p:txBody>
          <a:bodyPr wrap="square" rtlCol="0">
            <a:spAutoFit/>
          </a:bodyPr>
          <a:lstStyle/>
          <a:p>
            <a:pPr algn="ctr"/>
            <a:r>
              <a:rPr lang="en-US" dirty="0"/>
              <a:t>Finished</a:t>
            </a:r>
          </a:p>
          <a:p>
            <a:pPr algn="ctr"/>
            <a:r>
              <a:rPr lang="en-US" dirty="0"/>
              <a:t>Product Inventory</a:t>
            </a:r>
          </a:p>
        </p:txBody>
      </p:sp>
      <p:cxnSp>
        <p:nvCxnSpPr>
          <p:cNvPr id="17" name="Connector: Elbow 16"/>
          <p:cNvCxnSpPr>
            <a:stCxn id="13" idx="2"/>
            <a:endCxn id="15" idx="0"/>
          </p:cNvCxnSpPr>
          <p:nvPr/>
        </p:nvCxnSpPr>
        <p:spPr>
          <a:xfrm rot="16200000" flipH="1">
            <a:off x="9286793" y="811026"/>
            <a:ext cx="744561" cy="160888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nector: Elbow 18"/>
          <p:cNvCxnSpPr>
            <a:stCxn id="13" idx="2"/>
            <a:endCxn id="14" idx="0"/>
          </p:cNvCxnSpPr>
          <p:nvPr/>
        </p:nvCxnSpPr>
        <p:spPr>
          <a:xfrm rot="5400000">
            <a:off x="7677913" y="811027"/>
            <a:ext cx="744561" cy="160888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4" idx="3"/>
            <a:endCxn id="13" idx="1"/>
          </p:cNvCxnSpPr>
          <p:nvPr/>
        </p:nvCxnSpPr>
        <p:spPr>
          <a:xfrm>
            <a:off x="7353782" y="890325"/>
            <a:ext cx="696410" cy="296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925975" y="1987747"/>
            <a:ext cx="1608881"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Vendor</a:t>
            </a:r>
          </a:p>
          <a:p>
            <a:pPr marL="285750" indent="-285750">
              <a:buFont typeface="Arial" panose="020B0604020202020204" pitchFamily="34" charset="0"/>
              <a:buChar char="•"/>
            </a:pPr>
            <a:r>
              <a:rPr lang="en-US" dirty="0"/>
              <a:t>Quantity</a:t>
            </a:r>
          </a:p>
          <a:p>
            <a:pPr marL="285750" indent="-285750">
              <a:buFont typeface="Arial" panose="020B0604020202020204" pitchFamily="34" charset="0"/>
              <a:buChar char="•"/>
            </a:pPr>
            <a:r>
              <a:rPr lang="en-US" dirty="0"/>
              <a:t>Lot code</a:t>
            </a:r>
          </a:p>
        </p:txBody>
      </p:sp>
      <p:cxnSp>
        <p:nvCxnSpPr>
          <p:cNvPr id="25" name="Straight Connector 24"/>
          <p:cNvCxnSpPr>
            <a:stCxn id="2" idx="2"/>
            <a:endCxn id="23" idx="0"/>
          </p:cNvCxnSpPr>
          <p:nvPr/>
        </p:nvCxnSpPr>
        <p:spPr>
          <a:xfrm>
            <a:off x="1730416" y="1213490"/>
            <a:ext cx="0" cy="774257"/>
          </a:xfrm>
          <a:prstGeom prst="line">
            <a:avLst/>
          </a:prstGeom>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3347213" y="3962335"/>
            <a:ext cx="1608881" cy="369332"/>
          </a:xfrm>
          <a:prstGeom prst="rect">
            <a:avLst/>
          </a:prstGeom>
          <a:noFill/>
          <a:ln>
            <a:solidFill>
              <a:schemeClr val="tx1"/>
            </a:solidFill>
          </a:ln>
        </p:spPr>
        <p:txBody>
          <a:bodyPr wrap="square" rtlCol="0">
            <a:spAutoFit/>
          </a:bodyPr>
          <a:lstStyle/>
          <a:p>
            <a:pPr algn="ctr"/>
            <a:r>
              <a:rPr lang="en-US" dirty="0"/>
              <a:t>Traceability</a:t>
            </a:r>
          </a:p>
        </p:txBody>
      </p:sp>
      <p:sp>
        <p:nvSpPr>
          <p:cNvPr id="30" name="TextBox 29"/>
          <p:cNvSpPr txBox="1"/>
          <p:nvPr/>
        </p:nvSpPr>
        <p:spPr>
          <a:xfrm>
            <a:off x="6457708" y="3685336"/>
            <a:ext cx="1608881"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Customer</a:t>
            </a:r>
          </a:p>
          <a:p>
            <a:pPr marL="285750" indent="-285750">
              <a:buFont typeface="Arial" panose="020B0604020202020204" pitchFamily="34" charset="0"/>
              <a:buChar char="•"/>
            </a:pPr>
            <a:r>
              <a:rPr lang="en-US" dirty="0"/>
              <a:t>Quantity</a:t>
            </a:r>
          </a:p>
          <a:p>
            <a:pPr marL="285750" indent="-285750">
              <a:buFont typeface="Arial" panose="020B0604020202020204" pitchFamily="34" charset="0"/>
              <a:buChar char="•"/>
            </a:pPr>
            <a:r>
              <a:rPr lang="en-US" dirty="0"/>
              <a:t>Lot code</a:t>
            </a:r>
          </a:p>
        </p:txBody>
      </p:sp>
      <p:cxnSp>
        <p:nvCxnSpPr>
          <p:cNvPr id="33" name="Connector: Elbow 32"/>
          <p:cNvCxnSpPr>
            <a:stCxn id="23" idx="2"/>
            <a:endCxn id="28" idx="1"/>
          </p:cNvCxnSpPr>
          <p:nvPr/>
        </p:nvCxnSpPr>
        <p:spPr>
          <a:xfrm rot="16200000" flipH="1">
            <a:off x="1920852" y="2720640"/>
            <a:ext cx="1235924" cy="161679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30" idx="1"/>
            <a:endCxn id="28" idx="3"/>
          </p:cNvCxnSpPr>
          <p:nvPr/>
        </p:nvCxnSpPr>
        <p:spPr>
          <a:xfrm flipH="1">
            <a:off x="4956094" y="4147001"/>
            <a:ext cx="150161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Connector 40"/>
          <p:cNvCxnSpPr>
            <a:stCxn id="14" idx="2"/>
            <a:endCxn id="30" idx="0"/>
          </p:cNvCxnSpPr>
          <p:nvPr/>
        </p:nvCxnSpPr>
        <p:spPr>
          <a:xfrm>
            <a:off x="7245752" y="2911078"/>
            <a:ext cx="16397" cy="774258"/>
          </a:xfrm>
          <a:prstGeom prst="line">
            <a:avLst/>
          </a:prstGeom>
        </p:spPr>
        <p:style>
          <a:lnRef idx="3">
            <a:schemeClr val="dk1"/>
          </a:lnRef>
          <a:fillRef idx="0">
            <a:schemeClr val="dk1"/>
          </a:fillRef>
          <a:effectRef idx="2">
            <a:schemeClr val="dk1"/>
          </a:effectRef>
          <a:fontRef idx="minor">
            <a:schemeClr val="tx1"/>
          </a:fontRef>
        </p:style>
      </p:cxnSp>
      <p:sp>
        <p:nvSpPr>
          <p:cNvPr id="42" name="TextBox 41"/>
          <p:cNvSpPr txBox="1"/>
          <p:nvPr/>
        </p:nvSpPr>
        <p:spPr>
          <a:xfrm>
            <a:off x="9846200" y="1307689"/>
            <a:ext cx="544010" cy="307777"/>
          </a:xfrm>
          <a:prstGeom prst="rect">
            <a:avLst/>
          </a:prstGeom>
          <a:noFill/>
        </p:spPr>
        <p:txBody>
          <a:bodyPr wrap="square" rtlCol="0">
            <a:spAutoFit/>
          </a:bodyPr>
          <a:lstStyle/>
          <a:p>
            <a:r>
              <a:rPr lang="en-US" sz="1400" dirty="0"/>
              <a:t>Add</a:t>
            </a:r>
          </a:p>
        </p:txBody>
      </p:sp>
      <p:sp>
        <p:nvSpPr>
          <p:cNvPr id="43" name="TextBox 42"/>
          <p:cNvSpPr txBox="1"/>
          <p:nvPr/>
        </p:nvSpPr>
        <p:spPr>
          <a:xfrm>
            <a:off x="8454340" y="2141634"/>
            <a:ext cx="800582" cy="307777"/>
          </a:xfrm>
          <a:prstGeom prst="rect">
            <a:avLst/>
          </a:prstGeom>
          <a:noFill/>
        </p:spPr>
        <p:txBody>
          <a:bodyPr wrap="square" rtlCol="0">
            <a:spAutoFit/>
          </a:bodyPr>
          <a:lstStyle/>
          <a:p>
            <a:r>
              <a:rPr lang="en-US" sz="1400" dirty="0"/>
              <a:t>Deplete</a:t>
            </a:r>
          </a:p>
        </p:txBody>
      </p:sp>
      <p:cxnSp>
        <p:nvCxnSpPr>
          <p:cNvPr id="45" name="Straight Arrow Connector 44"/>
          <p:cNvCxnSpPr>
            <a:stCxn id="14" idx="3"/>
            <a:endCxn id="15" idx="1"/>
          </p:cNvCxnSpPr>
          <p:nvPr/>
        </p:nvCxnSpPr>
        <p:spPr>
          <a:xfrm>
            <a:off x="8050192" y="2449413"/>
            <a:ext cx="160888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a:stCxn id="3" idx="2"/>
            <a:endCxn id="28" idx="0"/>
          </p:cNvCxnSpPr>
          <p:nvPr/>
        </p:nvCxnSpPr>
        <p:spPr>
          <a:xfrm>
            <a:off x="4139879" y="1213490"/>
            <a:ext cx="11775" cy="27488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2" name="Connector: Elbow 51"/>
          <p:cNvCxnSpPr>
            <a:stCxn id="15" idx="2"/>
            <a:endCxn id="28" idx="2"/>
          </p:cNvCxnSpPr>
          <p:nvPr/>
        </p:nvCxnSpPr>
        <p:spPr>
          <a:xfrm rot="5400000">
            <a:off x="6597290" y="465442"/>
            <a:ext cx="1420589" cy="6311860"/>
          </a:xfrm>
          <a:prstGeom prst="bentConnector3">
            <a:avLst>
              <a:gd name="adj1" fmla="val 158461"/>
            </a:avLst>
          </a:prstGeom>
          <a:ln>
            <a:tailEnd type="triangle"/>
          </a:ln>
        </p:spPr>
        <p:style>
          <a:lnRef idx="3">
            <a:schemeClr val="dk1"/>
          </a:lnRef>
          <a:fillRef idx="0">
            <a:schemeClr val="dk1"/>
          </a:fillRef>
          <a:effectRef idx="2">
            <a:schemeClr val="dk1"/>
          </a:effectRef>
          <a:fontRef idx="minor">
            <a:schemeClr val="tx1"/>
          </a:fontRef>
        </p:style>
      </p:cxnSp>
      <p:sp>
        <p:nvSpPr>
          <p:cNvPr id="59" name="TextBox 58"/>
          <p:cNvSpPr txBox="1"/>
          <p:nvPr/>
        </p:nvSpPr>
        <p:spPr>
          <a:xfrm>
            <a:off x="2430684" y="5602147"/>
            <a:ext cx="8275898" cy="923330"/>
          </a:xfrm>
          <a:prstGeom prst="rect">
            <a:avLst/>
          </a:prstGeom>
          <a:noFill/>
        </p:spPr>
        <p:txBody>
          <a:bodyPr wrap="square" rtlCol="0">
            <a:spAutoFit/>
          </a:bodyPr>
          <a:lstStyle/>
          <a:p>
            <a:pPr algn="ctr"/>
            <a:r>
              <a:rPr lang="en-US" b="1" dirty="0"/>
              <a:t>Traceability from Ingredient to Finished Product </a:t>
            </a:r>
          </a:p>
          <a:p>
            <a:pPr algn="ctr"/>
            <a:r>
              <a:rPr lang="en-US" b="1" dirty="0"/>
              <a:t>&amp;</a:t>
            </a:r>
          </a:p>
          <a:p>
            <a:pPr algn="ctr"/>
            <a:r>
              <a:rPr lang="en-US" b="1" dirty="0"/>
              <a:t>Finished Product to Ingredient</a:t>
            </a:r>
          </a:p>
        </p:txBody>
      </p:sp>
      <p:pic>
        <p:nvPicPr>
          <p:cNvPr id="5" name="Picture 4"/>
          <p:cNvPicPr>
            <a:picLocks noChangeAspect="1"/>
          </p:cNvPicPr>
          <p:nvPr/>
        </p:nvPicPr>
        <p:blipFill>
          <a:blip r:embed="rId3"/>
          <a:stretch>
            <a:fillRect/>
          </a:stretch>
        </p:blipFill>
        <p:spPr>
          <a:xfrm>
            <a:off x="1012285" y="920021"/>
            <a:ext cx="228632" cy="228632"/>
          </a:xfrm>
          <a:prstGeom prst="rect">
            <a:avLst/>
          </a:prstGeom>
        </p:spPr>
      </p:pic>
      <p:pic>
        <p:nvPicPr>
          <p:cNvPr id="9" name="Picture 8"/>
          <p:cNvPicPr>
            <a:picLocks noChangeAspect="1"/>
          </p:cNvPicPr>
          <p:nvPr/>
        </p:nvPicPr>
        <p:blipFill>
          <a:blip r:embed="rId3"/>
          <a:stretch>
            <a:fillRect/>
          </a:stretch>
        </p:blipFill>
        <p:spPr>
          <a:xfrm>
            <a:off x="3457438" y="890324"/>
            <a:ext cx="228632" cy="228632"/>
          </a:xfrm>
          <a:prstGeom prst="rect">
            <a:avLst/>
          </a:prstGeom>
        </p:spPr>
      </p:pic>
      <p:pic>
        <p:nvPicPr>
          <p:cNvPr id="12" name="Picture 11"/>
          <p:cNvPicPr>
            <a:picLocks noChangeAspect="1"/>
          </p:cNvPicPr>
          <p:nvPr/>
        </p:nvPicPr>
        <p:blipFill>
          <a:blip r:embed="rId3"/>
          <a:stretch>
            <a:fillRect/>
          </a:stretch>
        </p:blipFill>
        <p:spPr>
          <a:xfrm>
            <a:off x="5877045" y="931243"/>
            <a:ext cx="228632" cy="228632"/>
          </a:xfrm>
          <a:prstGeom prst="rect">
            <a:avLst/>
          </a:prstGeom>
        </p:spPr>
      </p:pic>
      <p:pic>
        <p:nvPicPr>
          <p:cNvPr id="16" name="Picture 15"/>
          <p:cNvPicPr>
            <a:picLocks noChangeAspect="1"/>
          </p:cNvPicPr>
          <p:nvPr/>
        </p:nvPicPr>
        <p:blipFill>
          <a:blip r:embed="rId3"/>
          <a:stretch>
            <a:fillRect/>
          </a:stretch>
        </p:blipFill>
        <p:spPr>
          <a:xfrm>
            <a:off x="8154364" y="935109"/>
            <a:ext cx="228632" cy="228632"/>
          </a:xfrm>
          <a:prstGeom prst="rect">
            <a:avLst/>
          </a:prstGeom>
        </p:spPr>
      </p:pic>
      <p:pic>
        <p:nvPicPr>
          <p:cNvPr id="18" name="Picture 17"/>
          <p:cNvPicPr>
            <a:picLocks noChangeAspect="1"/>
          </p:cNvPicPr>
          <p:nvPr/>
        </p:nvPicPr>
        <p:blipFill>
          <a:blip r:embed="rId3"/>
          <a:stretch>
            <a:fillRect/>
          </a:stretch>
        </p:blipFill>
        <p:spPr>
          <a:xfrm>
            <a:off x="6544504" y="2611539"/>
            <a:ext cx="228632" cy="228632"/>
          </a:xfrm>
          <a:prstGeom prst="rect">
            <a:avLst/>
          </a:prstGeom>
        </p:spPr>
      </p:pic>
      <p:pic>
        <p:nvPicPr>
          <p:cNvPr id="20" name="Picture 19"/>
          <p:cNvPicPr>
            <a:picLocks noChangeAspect="1"/>
          </p:cNvPicPr>
          <p:nvPr/>
        </p:nvPicPr>
        <p:blipFill>
          <a:blip r:embed="rId3"/>
          <a:stretch>
            <a:fillRect/>
          </a:stretch>
        </p:blipFill>
        <p:spPr>
          <a:xfrm>
            <a:off x="9731884" y="2634078"/>
            <a:ext cx="228632" cy="228632"/>
          </a:xfrm>
          <a:prstGeom prst="rect">
            <a:avLst/>
          </a:prstGeom>
        </p:spPr>
      </p:pic>
      <p:pic>
        <p:nvPicPr>
          <p:cNvPr id="22" name="Picture 21"/>
          <p:cNvPicPr>
            <a:picLocks noChangeAspect="1"/>
          </p:cNvPicPr>
          <p:nvPr/>
        </p:nvPicPr>
        <p:blipFill>
          <a:blip r:embed="rId3"/>
          <a:stretch>
            <a:fillRect/>
          </a:stretch>
        </p:blipFill>
        <p:spPr>
          <a:xfrm>
            <a:off x="7701987" y="4302928"/>
            <a:ext cx="228632" cy="228632"/>
          </a:xfrm>
          <a:prstGeom prst="rect">
            <a:avLst/>
          </a:prstGeom>
        </p:spPr>
      </p:pic>
      <p:pic>
        <p:nvPicPr>
          <p:cNvPr id="24" name="Picture 23"/>
          <p:cNvPicPr>
            <a:picLocks noChangeAspect="1"/>
          </p:cNvPicPr>
          <p:nvPr/>
        </p:nvPicPr>
        <p:blipFill>
          <a:blip r:embed="rId3"/>
          <a:stretch>
            <a:fillRect/>
          </a:stretch>
        </p:blipFill>
        <p:spPr>
          <a:xfrm>
            <a:off x="2202052" y="2660462"/>
            <a:ext cx="228632" cy="228632"/>
          </a:xfrm>
          <a:prstGeom prst="rect">
            <a:avLst/>
          </a:prstGeom>
        </p:spPr>
      </p:pic>
    </p:spTree>
    <p:extLst>
      <p:ext uri="{BB962C8B-B14F-4D97-AF65-F5344CB8AC3E}">
        <p14:creationId xmlns:p14="http://schemas.microsoft.com/office/powerpoint/2010/main" val="397007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57639"/>
          </a:xfrm>
        </p:spPr>
        <p:txBody>
          <a:bodyPr>
            <a:normAutofit fontScale="90000"/>
          </a:bodyPr>
          <a:lstStyle/>
          <a:p>
            <a:r>
              <a:rPr lang="en-US" dirty="0"/>
              <a:t>                                    Traceability</a:t>
            </a:r>
            <a:br>
              <a:rPr lang="en-US" dirty="0"/>
            </a:br>
            <a:r>
              <a:rPr lang="en-US" dirty="0"/>
              <a:t>These forms are customized to meet the customers requirements for tracking information.</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939698"/>
            <a:ext cx="5181600" cy="2123192"/>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514063"/>
            <a:ext cx="5181600" cy="2974462"/>
          </a:xfrm>
        </p:spPr>
      </p:pic>
      <p:pic>
        <p:nvPicPr>
          <p:cNvPr id="7" name="Picture 6"/>
          <p:cNvPicPr>
            <a:picLocks noChangeAspect="1"/>
          </p:cNvPicPr>
          <p:nvPr/>
        </p:nvPicPr>
        <p:blipFill>
          <a:blip r:embed="rId5"/>
          <a:stretch>
            <a:fillRect/>
          </a:stretch>
        </p:blipFill>
        <p:spPr>
          <a:xfrm>
            <a:off x="3550991" y="4737374"/>
            <a:ext cx="285790" cy="133369"/>
          </a:xfrm>
          <a:prstGeom prst="rect">
            <a:avLst/>
          </a:prstGeom>
        </p:spPr>
      </p:pic>
      <p:pic>
        <p:nvPicPr>
          <p:cNvPr id="8" name="Picture 7"/>
          <p:cNvPicPr>
            <a:picLocks noChangeAspect="1"/>
          </p:cNvPicPr>
          <p:nvPr/>
        </p:nvPicPr>
        <p:blipFill>
          <a:blip r:embed="rId5"/>
          <a:stretch>
            <a:fillRect/>
          </a:stretch>
        </p:blipFill>
        <p:spPr>
          <a:xfrm>
            <a:off x="3550991" y="4591748"/>
            <a:ext cx="285790" cy="133369"/>
          </a:xfrm>
          <a:prstGeom prst="rect">
            <a:avLst/>
          </a:prstGeom>
        </p:spPr>
      </p:pic>
    </p:spTree>
    <p:extLst>
      <p:ext uri="{BB962C8B-B14F-4D97-AF65-F5344CB8AC3E}">
        <p14:creationId xmlns:p14="http://schemas.microsoft.com/office/powerpoint/2010/main" val="2927910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S9k Traceability System</a:t>
            </a:r>
          </a:p>
        </p:txBody>
      </p:sp>
      <p:sp>
        <p:nvSpPr>
          <p:cNvPr id="3" name="Subtitle 2"/>
          <p:cNvSpPr>
            <a:spLocks noGrp="1"/>
          </p:cNvSpPr>
          <p:nvPr>
            <p:ph type="subTitle" idx="1"/>
          </p:nvPr>
        </p:nvSpPr>
        <p:spPr/>
        <p:txBody>
          <a:bodyPr>
            <a:normAutofit/>
          </a:bodyPr>
          <a:lstStyle/>
          <a:p>
            <a:endParaRPr lang="en-US" dirty="0"/>
          </a:p>
          <a:p>
            <a:r>
              <a:rPr lang="en-US" dirty="0"/>
              <a:t>End</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906000" y="6096000"/>
            <a:ext cx="609600" cy="609600"/>
          </a:xfrm>
          <a:prstGeom prst="rect">
            <a:avLst/>
          </a:prstGeom>
        </p:spPr>
      </p:pic>
      <p:pic>
        <p:nvPicPr>
          <p:cNvPr id="5" name="Picture 4"/>
          <p:cNvPicPr>
            <a:picLocks noChangeAspect="1"/>
          </p:cNvPicPr>
          <p:nvPr/>
        </p:nvPicPr>
        <p:blipFill>
          <a:blip r:embed="rId6"/>
          <a:stretch>
            <a:fillRect/>
          </a:stretch>
        </p:blipFill>
        <p:spPr>
          <a:xfrm>
            <a:off x="3633444" y="1168307"/>
            <a:ext cx="4925112" cy="676369"/>
          </a:xfrm>
          <a:prstGeom prst="rect">
            <a:avLst/>
          </a:prstGeom>
        </p:spPr>
      </p:pic>
    </p:spTree>
    <p:extLst>
      <p:ext uri="{BB962C8B-B14F-4D97-AF65-F5344CB8AC3E}">
        <p14:creationId xmlns:p14="http://schemas.microsoft.com/office/powerpoint/2010/main" val="215662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975" y="567159"/>
            <a:ext cx="1608881" cy="646331"/>
          </a:xfrm>
          <a:prstGeom prst="rect">
            <a:avLst/>
          </a:prstGeom>
          <a:noFill/>
          <a:ln>
            <a:solidFill>
              <a:schemeClr val="tx1"/>
            </a:solidFill>
          </a:ln>
        </p:spPr>
        <p:txBody>
          <a:bodyPr wrap="square" rtlCol="0">
            <a:spAutoFit/>
          </a:bodyPr>
          <a:lstStyle/>
          <a:p>
            <a:pPr algn="ctr"/>
            <a:r>
              <a:rPr lang="en-US" dirty="0"/>
              <a:t>Ingredient</a:t>
            </a:r>
          </a:p>
          <a:p>
            <a:pPr algn="ctr"/>
            <a:r>
              <a:rPr lang="en-US" dirty="0"/>
              <a:t>Receiving</a:t>
            </a:r>
          </a:p>
        </p:txBody>
      </p:sp>
      <p:sp>
        <p:nvSpPr>
          <p:cNvPr id="3" name="TextBox 2"/>
          <p:cNvSpPr txBox="1"/>
          <p:nvPr/>
        </p:nvSpPr>
        <p:spPr>
          <a:xfrm>
            <a:off x="3335438" y="567159"/>
            <a:ext cx="1608881" cy="646331"/>
          </a:xfrm>
          <a:prstGeom prst="rect">
            <a:avLst/>
          </a:prstGeom>
          <a:noFill/>
          <a:ln>
            <a:solidFill>
              <a:schemeClr val="tx1"/>
            </a:solidFill>
          </a:ln>
        </p:spPr>
        <p:txBody>
          <a:bodyPr wrap="square" rtlCol="0">
            <a:spAutoFit/>
          </a:bodyPr>
          <a:lstStyle/>
          <a:p>
            <a:pPr algn="ctr"/>
            <a:r>
              <a:rPr lang="en-US" dirty="0"/>
              <a:t>Ingredient</a:t>
            </a:r>
          </a:p>
          <a:p>
            <a:pPr algn="ctr"/>
            <a:r>
              <a:rPr lang="en-US" dirty="0"/>
              <a:t>Inventory</a:t>
            </a:r>
          </a:p>
        </p:txBody>
      </p:sp>
      <p:sp>
        <p:nvSpPr>
          <p:cNvPr id="4" name="TextBox 3"/>
          <p:cNvSpPr txBox="1"/>
          <p:nvPr/>
        </p:nvSpPr>
        <p:spPr>
          <a:xfrm>
            <a:off x="5744901" y="567159"/>
            <a:ext cx="1608881" cy="646331"/>
          </a:xfrm>
          <a:prstGeom prst="rect">
            <a:avLst/>
          </a:prstGeom>
          <a:noFill/>
          <a:ln>
            <a:solidFill>
              <a:schemeClr val="tx1"/>
            </a:solidFill>
          </a:ln>
        </p:spPr>
        <p:txBody>
          <a:bodyPr wrap="square" rtlCol="0">
            <a:spAutoFit/>
          </a:bodyPr>
          <a:lstStyle/>
          <a:p>
            <a:pPr algn="ctr"/>
            <a:r>
              <a:rPr lang="en-US" dirty="0"/>
              <a:t>Mixing </a:t>
            </a:r>
          </a:p>
          <a:p>
            <a:pPr algn="ctr"/>
            <a:r>
              <a:rPr lang="en-US" dirty="0"/>
              <a:t>Recipes</a:t>
            </a:r>
          </a:p>
        </p:txBody>
      </p:sp>
      <p:cxnSp>
        <p:nvCxnSpPr>
          <p:cNvPr id="6" name="Straight Arrow Connector 5"/>
          <p:cNvCxnSpPr>
            <a:stCxn id="2" idx="3"/>
            <a:endCxn id="3" idx="1"/>
          </p:cNvCxnSpPr>
          <p:nvPr/>
        </p:nvCxnSpPr>
        <p:spPr>
          <a:xfrm>
            <a:off x="2534856" y="890325"/>
            <a:ext cx="8005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944319" y="890324"/>
            <a:ext cx="8005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627453" y="671332"/>
            <a:ext cx="544010" cy="307777"/>
          </a:xfrm>
          <a:prstGeom prst="rect">
            <a:avLst/>
          </a:prstGeom>
          <a:noFill/>
        </p:spPr>
        <p:txBody>
          <a:bodyPr wrap="square" rtlCol="0">
            <a:spAutoFit/>
          </a:bodyPr>
          <a:lstStyle/>
          <a:p>
            <a:r>
              <a:rPr lang="en-US" sz="1400" dirty="0"/>
              <a:t>Add</a:t>
            </a:r>
          </a:p>
        </p:txBody>
      </p:sp>
      <p:cxnSp>
        <p:nvCxnSpPr>
          <p:cNvPr id="10" name="Connector: Elbow 9"/>
          <p:cNvCxnSpPr>
            <a:stCxn id="4" idx="2"/>
            <a:endCxn id="3" idx="2"/>
          </p:cNvCxnSpPr>
          <p:nvPr/>
        </p:nvCxnSpPr>
        <p:spPr>
          <a:xfrm rot="5400000">
            <a:off x="5344611" y="8759"/>
            <a:ext cx="12700" cy="2409463"/>
          </a:xfrm>
          <a:prstGeom prst="bentConnector3">
            <a:avLst>
              <a:gd name="adj1" fmla="val 1800000"/>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4944319" y="1089299"/>
            <a:ext cx="800582" cy="307777"/>
          </a:xfrm>
          <a:prstGeom prst="rect">
            <a:avLst/>
          </a:prstGeom>
          <a:noFill/>
        </p:spPr>
        <p:txBody>
          <a:bodyPr wrap="square" rtlCol="0">
            <a:spAutoFit/>
          </a:bodyPr>
          <a:lstStyle/>
          <a:p>
            <a:r>
              <a:rPr lang="en-US" sz="1400" dirty="0"/>
              <a:t>Deplete</a:t>
            </a:r>
          </a:p>
        </p:txBody>
      </p:sp>
      <p:sp>
        <p:nvSpPr>
          <p:cNvPr id="13" name="TextBox 12"/>
          <p:cNvSpPr txBox="1"/>
          <p:nvPr/>
        </p:nvSpPr>
        <p:spPr>
          <a:xfrm>
            <a:off x="8050192" y="596856"/>
            <a:ext cx="1608881" cy="646331"/>
          </a:xfrm>
          <a:prstGeom prst="rect">
            <a:avLst/>
          </a:prstGeom>
          <a:noFill/>
          <a:ln>
            <a:solidFill>
              <a:schemeClr val="tx1"/>
            </a:solidFill>
          </a:ln>
        </p:spPr>
        <p:txBody>
          <a:bodyPr wrap="square" rtlCol="0">
            <a:spAutoFit/>
          </a:bodyPr>
          <a:lstStyle/>
          <a:p>
            <a:pPr algn="ctr"/>
            <a:r>
              <a:rPr lang="en-US" dirty="0"/>
              <a:t>Finished</a:t>
            </a:r>
          </a:p>
          <a:p>
            <a:pPr algn="ctr"/>
            <a:r>
              <a:rPr lang="en-US" dirty="0"/>
              <a:t>Product</a:t>
            </a:r>
          </a:p>
        </p:txBody>
      </p:sp>
      <p:sp>
        <p:nvSpPr>
          <p:cNvPr id="14" name="TextBox 13"/>
          <p:cNvSpPr txBox="1"/>
          <p:nvPr/>
        </p:nvSpPr>
        <p:spPr>
          <a:xfrm>
            <a:off x="6441311" y="1987748"/>
            <a:ext cx="1608881" cy="923330"/>
          </a:xfrm>
          <a:prstGeom prst="rect">
            <a:avLst/>
          </a:prstGeom>
          <a:noFill/>
          <a:ln>
            <a:solidFill>
              <a:schemeClr val="tx1"/>
            </a:solidFill>
          </a:ln>
        </p:spPr>
        <p:txBody>
          <a:bodyPr wrap="square" rtlCol="0">
            <a:spAutoFit/>
          </a:bodyPr>
          <a:lstStyle/>
          <a:p>
            <a:pPr algn="ctr"/>
            <a:r>
              <a:rPr lang="en-US" dirty="0"/>
              <a:t>Shipping</a:t>
            </a:r>
          </a:p>
          <a:p>
            <a:pPr algn="ctr"/>
            <a:r>
              <a:rPr lang="en-US" dirty="0"/>
              <a:t>Finished</a:t>
            </a:r>
          </a:p>
          <a:p>
            <a:pPr algn="ctr"/>
            <a:r>
              <a:rPr lang="en-US" dirty="0"/>
              <a:t>Product</a:t>
            </a:r>
          </a:p>
        </p:txBody>
      </p:sp>
      <p:sp>
        <p:nvSpPr>
          <p:cNvPr id="15" name="TextBox 14"/>
          <p:cNvSpPr txBox="1"/>
          <p:nvPr/>
        </p:nvSpPr>
        <p:spPr>
          <a:xfrm>
            <a:off x="9659073" y="1987748"/>
            <a:ext cx="1608881" cy="923330"/>
          </a:xfrm>
          <a:prstGeom prst="rect">
            <a:avLst/>
          </a:prstGeom>
          <a:noFill/>
          <a:ln>
            <a:solidFill>
              <a:schemeClr val="tx1"/>
            </a:solidFill>
          </a:ln>
        </p:spPr>
        <p:txBody>
          <a:bodyPr wrap="square" rtlCol="0">
            <a:spAutoFit/>
          </a:bodyPr>
          <a:lstStyle/>
          <a:p>
            <a:pPr algn="ctr"/>
            <a:r>
              <a:rPr lang="en-US" dirty="0"/>
              <a:t>Finished</a:t>
            </a:r>
          </a:p>
          <a:p>
            <a:pPr algn="ctr"/>
            <a:r>
              <a:rPr lang="en-US" dirty="0"/>
              <a:t>Product Inventory</a:t>
            </a:r>
          </a:p>
        </p:txBody>
      </p:sp>
      <p:cxnSp>
        <p:nvCxnSpPr>
          <p:cNvPr id="17" name="Connector: Elbow 16"/>
          <p:cNvCxnSpPr>
            <a:stCxn id="13" idx="2"/>
            <a:endCxn id="15" idx="0"/>
          </p:cNvCxnSpPr>
          <p:nvPr/>
        </p:nvCxnSpPr>
        <p:spPr>
          <a:xfrm rot="16200000" flipH="1">
            <a:off x="9286793" y="811026"/>
            <a:ext cx="744561" cy="160888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nector: Elbow 18"/>
          <p:cNvCxnSpPr>
            <a:stCxn id="13" idx="2"/>
            <a:endCxn id="14" idx="0"/>
          </p:cNvCxnSpPr>
          <p:nvPr/>
        </p:nvCxnSpPr>
        <p:spPr>
          <a:xfrm rot="5400000">
            <a:off x="7677913" y="811027"/>
            <a:ext cx="744561" cy="160888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4" idx="3"/>
            <a:endCxn id="13" idx="1"/>
          </p:cNvCxnSpPr>
          <p:nvPr/>
        </p:nvCxnSpPr>
        <p:spPr>
          <a:xfrm>
            <a:off x="7353782" y="890325"/>
            <a:ext cx="696410" cy="296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925975" y="1987747"/>
            <a:ext cx="1608881"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Vendor</a:t>
            </a:r>
          </a:p>
          <a:p>
            <a:pPr marL="285750" indent="-285750">
              <a:buFont typeface="Arial" panose="020B0604020202020204" pitchFamily="34" charset="0"/>
              <a:buChar char="•"/>
            </a:pPr>
            <a:r>
              <a:rPr lang="en-US" dirty="0"/>
              <a:t>Quantity</a:t>
            </a:r>
          </a:p>
          <a:p>
            <a:pPr marL="285750" indent="-285750">
              <a:buFont typeface="Arial" panose="020B0604020202020204" pitchFamily="34" charset="0"/>
              <a:buChar char="•"/>
            </a:pPr>
            <a:r>
              <a:rPr lang="en-US" dirty="0"/>
              <a:t>Lot code</a:t>
            </a:r>
          </a:p>
        </p:txBody>
      </p:sp>
      <p:cxnSp>
        <p:nvCxnSpPr>
          <p:cNvPr id="25" name="Straight Connector 24"/>
          <p:cNvCxnSpPr>
            <a:stCxn id="2" idx="2"/>
            <a:endCxn id="23" idx="0"/>
          </p:cNvCxnSpPr>
          <p:nvPr/>
        </p:nvCxnSpPr>
        <p:spPr>
          <a:xfrm>
            <a:off x="1730416" y="1213490"/>
            <a:ext cx="0" cy="774257"/>
          </a:xfrm>
          <a:prstGeom prst="line">
            <a:avLst/>
          </a:prstGeom>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3347213" y="3962335"/>
            <a:ext cx="1608881" cy="369332"/>
          </a:xfrm>
          <a:prstGeom prst="rect">
            <a:avLst/>
          </a:prstGeom>
          <a:noFill/>
          <a:ln>
            <a:solidFill>
              <a:schemeClr val="tx1"/>
            </a:solidFill>
          </a:ln>
        </p:spPr>
        <p:txBody>
          <a:bodyPr wrap="square" rtlCol="0">
            <a:spAutoFit/>
          </a:bodyPr>
          <a:lstStyle/>
          <a:p>
            <a:pPr algn="ctr"/>
            <a:r>
              <a:rPr lang="en-US" dirty="0"/>
              <a:t>Traceability</a:t>
            </a:r>
          </a:p>
        </p:txBody>
      </p:sp>
      <p:sp>
        <p:nvSpPr>
          <p:cNvPr id="30" name="TextBox 29"/>
          <p:cNvSpPr txBox="1"/>
          <p:nvPr/>
        </p:nvSpPr>
        <p:spPr>
          <a:xfrm>
            <a:off x="6457708" y="3685336"/>
            <a:ext cx="1608881"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Customer</a:t>
            </a:r>
          </a:p>
          <a:p>
            <a:pPr marL="285750" indent="-285750">
              <a:buFont typeface="Arial" panose="020B0604020202020204" pitchFamily="34" charset="0"/>
              <a:buChar char="•"/>
            </a:pPr>
            <a:r>
              <a:rPr lang="en-US" dirty="0"/>
              <a:t>Quantity</a:t>
            </a:r>
          </a:p>
          <a:p>
            <a:pPr marL="285750" indent="-285750">
              <a:buFont typeface="Arial" panose="020B0604020202020204" pitchFamily="34" charset="0"/>
              <a:buChar char="•"/>
            </a:pPr>
            <a:r>
              <a:rPr lang="en-US" dirty="0"/>
              <a:t>Lot code</a:t>
            </a:r>
          </a:p>
        </p:txBody>
      </p:sp>
      <p:cxnSp>
        <p:nvCxnSpPr>
          <p:cNvPr id="33" name="Connector: Elbow 32"/>
          <p:cNvCxnSpPr>
            <a:stCxn id="23" idx="2"/>
            <a:endCxn id="28" idx="1"/>
          </p:cNvCxnSpPr>
          <p:nvPr/>
        </p:nvCxnSpPr>
        <p:spPr>
          <a:xfrm rot="16200000" flipH="1">
            <a:off x="1920852" y="2720640"/>
            <a:ext cx="1235924" cy="161679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30" idx="1"/>
            <a:endCxn id="28" idx="3"/>
          </p:cNvCxnSpPr>
          <p:nvPr/>
        </p:nvCxnSpPr>
        <p:spPr>
          <a:xfrm flipH="1">
            <a:off x="4956094" y="4147001"/>
            <a:ext cx="150161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Connector 40"/>
          <p:cNvCxnSpPr>
            <a:stCxn id="14" idx="2"/>
            <a:endCxn id="30" idx="0"/>
          </p:cNvCxnSpPr>
          <p:nvPr/>
        </p:nvCxnSpPr>
        <p:spPr>
          <a:xfrm>
            <a:off x="7245752" y="2911078"/>
            <a:ext cx="16397" cy="774258"/>
          </a:xfrm>
          <a:prstGeom prst="line">
            <a:avLst/>
          </a:prstGeom>
        </p:spPr>
        <p:style>
          <a:lnRef idx="3">
            <a:schemeClr val="dk1"/>
          </a:lnRef>
          <a:fillRef idx="0">
            <a:schemeClr val="dk1"/>
          </a:fillRef>
          <a:effectRef idx="2">
            <a:schemeClr val="dk1"/>
          </a:effectRef>
          <a:fontRef idx="minor">
            <a:schemeClr val="tx1"/>
          </a:fontRef>
        </p:style>
      </p:cxnSp>
      <p:sp>
        <p:nvSpPr>
          <p:cNvPr id="42" name="TextBox 41"/>
          <p:cNvSpPr txBox="1"/>
          <p:nvPr/>
        </p:nvSpPr>
        <p:spPr>
          <a:xfrm>
            <a:off x="9846200" y="1307689"/>
            <a:ext cx="544010" cy="307777"/>
          </a:xfrm>
          <a:prstGeom prst="rect">
            <a:avLst/>
          </a:prstGeom>
          <a:noFill/>
        </p:spPr>
        <p:txBody>
          <a:bodyPr wrap="square" rtlCol="0">
            <a:spAutoFit/>
          </a:bodyPr>
          <a:lstStyle/>
          <a:p>
            <a:r>
              <a:rPr lang="en-US" sz="1400" dirty="0"/>
              <a:t>Add</a:t>
            </a:r>
          </a:p>
        </p:txBody>
      </p:sp>
      <p:sp>
        <p:nvSpPr>
          <p:cNvPr id="43" name="TextBox 42"/>
          <p:cNvSpPr txBox="1"/>
          <p:nvPr/>
        </p:nvSpPr>
        <p:spPr>
          <a:xfrm>
            <a:off x="8454340" y="2141634"/>
            <a:ext cx="800582" cy="307777"/>
          </a:xfrm>
          <a:prstGeom prst="rect">
            <a:avLst/>
          </a:prstGeom>
          <a:noFill/>
        </p:spPr>
        <p:txBody>
          <a:bodyPr wrap="square" rtlCol="0">
            <a:spAutoFit/>
          </a:bodyPr>
          <a:lstStyle/>
          <a:p>
            <a:r>
              <a:rPr lang="en-US" sz="1400" dirty="0"/>
              <a:t>Deplete</a:t>
            </a:r>
          </a:p>
        </p:txBody>
      </p:sp>
      <p:cxnSp>
        <p:nvCxnSpPr>
          <p:cNvPr id="45" name="Straight Arrow Connector 44"/>
          <p:cNvCxnSpPr>
            <a:stCxn id="14" idx="3"/>
            <a:endCxn id="15" idx="1"/>
          </p:cNvCxnSpPr>
          <p:nvPr/>
        </p:nvCxnSpPr>
        <p:spPr>
          <a:xfrm>
            <a:off x="8050192" y="2449413"/>
            <a:ext cx="160888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a:stCxn id="3" idx="2"/>
            <a:endCxn id="28" idx="0"/>
          </p:cNvCxnSpPr>
          <p:nvPr/>
        </p:nvCxnSpPr>
        <p:spPr>
          <a:xfrm>
            <a:off x="4139879" y="1213490"/>
            <a:ext cx="11775" cy="27488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2" name="Connector: Elbow 51"/>
          <p:cNvCxnSpPr>
            <a:stCxn id="15" idx="2"/>
            <a:endCxn id="28" idx="2"/>
          </p:cNvCxnSpPr>
          <p:nvPr/>
        </p:nvCxnSpPr>
        <p:spPr>
          <a:xfrm rot="5400000">
            <a:off x="6597290" y="465442"/>
            <a:ext cx="1420589" cy="6311860"/>
          </a:xfrm>
          <a:prstGeom prst="bentConnector3">
            <a:avLst>
              <a:gd name="adj1" fmla="val 158461"/>
            </a:avLst>
          </a:prstGeom>
          <a:ln>
            <a:tailEnd type="triangle"/>
          </a:ln>
        </p:spPr>
        <p:style>
          <a:lnRef idx="3">
            <a:schemeClr val="dk1"/>
          </a:lnRef>
          <a:fillRef idx="0">
            <a:schemeClr val="dk1"/>
          </a:fillRef>
          <a:effectRef idx="2">
            <a:schemeClr val="dk1"/>
          </a:effectRef>
          <a:fontRef idx="minor">
            <a:schemeClr val="tx1"/>
          </a:fontRef>
        </p:style>
      </p:cxnSp>
      <p:sp>
        <p:nvSpPr>
          <p:cNvPr id="59" name="TextBox 58"/>
          <p:cNvSpPr txBox="1"/>
          <p:nvPr/>
        </p:nvSpPr>
        <p:spPr>
          <a:xfrm>
            <a:off x="2430684" y="5602147"/>
            <a:ext cx="8275898" cy="923330"/>
          </a:xfrm>
          <a:prstGeom prst="rect">
            <a:avLst/>
          </a:prstGeom>
          <a:noFill/>
        </p:spPr>
        <p:txBody>
          <a:bodyPr wrap="square" rtlCol="0">
            <a:spAutoFit/>
          </a:bodyPr>
          <a:lstStyle/>
          <a:p>
            <a:pPr algn="ctr"/>
            <a:r>
              <a:rPr lang="en-US" b="1" dirty="0"/>
              <a:t>Traceability from Ingredient to Finished Product </a:t>
            </a:r>
          </a:p>
          <a:p>
            <a:pPr algn="ctr"/>
            <a:r>
              <a:rPr lang="en-US" b="1" dirty="0"/>
              <a:t>&amp;</a:t>
            </a:r>
          </a:p>
          <a:p>
            <a:pPr algn="ctr"/>
            <a:r>
              <a:rPr lang="en-US" b="1" dirty="0"/>
              <a:t>Finished Product to Ingredient</a:t>
            </a:r>
          </a:p>
        </p:txBody>
      </p:sp>
    </p:spTree>
    <p:extLst>
      <p:ext uri="{BB962C8B-B14F-4D97-AF65-F5344CB8AC3E}">
        <p14:creationId xmlns:p14="http://schemas.microsoft.com/office/powerpoint/2010/main" val="356051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30820"/>
          </a:xfrm>
        </p:spPr>
        <p:txBody>
          <a:bodyPr/>
          <a:lstStyle/>
          <a:p>
            <a:pPr algn="ctr"/>
            <a:r>
              <a:rPr lang="en-US" dirty="0"/>
              <a:t>Homepage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1450" y="1516284"/>
            <a:ext cx="4937760" cy="2941475"/>
          </a:xfrm>
        </p:spPr>
      </p:pic>
      <p:sp>
        <p:nvSpPr>
          <p:cNvPr id="4" name="Text Placeholder 3"/>
          <p:cNvSpPr>
            <a:spLocks noGrp="1"/>
          </p:cNvSpPr>
          <p:nvPr>
            <p:ph type="body" sz="half" idx="2"/>
          </p:nvPr>
        </p:nvSpPr>
        <p:spPr>
          <a:xfrm>
            <a:off x="839788" y="1620456"/>
            <a:ext cx="4357245" cy="4248532"/>
          </a:xfrm>
        </p:spPr>
        <p:txBody>
          <a:bodyPr/>
          <a:lstStyle/>
          <a:p>
            <a:r>
              <a:rPr lang="en-US" dirty="0"/>
              <a:t>Admin – infrastructure</a:t>
            </a:r>
          </a:p>
          <a:p>
            <a:r>
              <a:rPr lang="en-US" dirty="0"/>
              <a:t>Finished Product – Finished Product Management</a:t>
            </a:r>
          </a:p>
          <a:p>
            <a:r>
              <a:rPr lang="en-US" dirty="0"/>
              <a:t>Mixer – Production Steps</a:t>
            </a:r>
          </a:p>
          <a:p>
            <a:r>
              <a:rPr lang="en-US" dirty="0"/>
              <a:t>Warehouse – Ingredient Management</a:t>
            </a:r>
          </a:p>
          <a:p>
            <a:endParaRPr lang="en-US" dirty="0"/>
          </a:p>
          <a:p>
            <a:r>
              <a:rPr lang="en-US" dirty="0"/>
              <a:t>These are designed for each client’s needs.</a:t>
            </a:r>
          </a:p>
        </p:txBody>
      </p:sp>
    </p:spTree>
    <p:extLst>
      <p:ext uri="{BB962C8B-B14F-4D97-AF65-F5344CB8AC3E}">
        <p14:creationId xmlns:p14="http://schemas.microsoft.com/office/powerpoint/2010/main" val="58293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9788" y="457200"/>
            <a:ext cx="3932237" cy="619246"/>
          </a:xfrm>
        </p:spPr>
        <p:txBody>
          <a:bodyPr/>
          <a:lstStyle/>
          <a:p>
            <a:pPr algn="ctr"/>
            <a:r>
              <a:rPr lang="en-US" dirty="0"/>
              <a:t>Admin Tab</a:t>
            </a: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34582" y="1423689"/>
            <a:ext cx="4937760" cy="3577120"/>
          </a:xfrm>
        </p:spPr>
      </p:pic>
      <p:sp>
        <p:nvSpPr>
          <p:cNvPr id="15" name="Text Placeholder 14"/>
          <p:cNvSpPr>
            <a:spLocks noGrp="1"/>
          </p:cNvSpPr>
          <p:nvPr>
            <p:ph type="body" sz="half" idx="2"/>
          </p:nvPr>
        </p:nvSpPr>
        <p:spPr>
          <a:xfrm>
            <a:off x="839788" y="1423689"/>
            <a:ext cx="3932237" cy="4445299"/>
          </a:xfrm>
        </p:spPr>
        <p:txBody>
          <a:bodyPr/>
          <a:lstStyle/>
          <a:p>
            <a:r>
              <a:rPr lang="en-US" dirty="0"/>
              <a:t>This is the infrastructure of the system.</a:t>
            </a:r>
          </a:p>
          <a:p>
            <a:endParaRPr lang="en-US" dirty="0"/>
          </a:p>
          <a:p>
            <a:r>
              <a:rPr lang="en-US" dirty="0"/>
              <a:t>These are the operating parts that determine traceability of incoming ingredients as well as outgoing and stored finished product.</a:t>
            </a:r>
          </a:p>
        </p:txBody>
      </p:sp>
    </p:spTree>
    <p:extLst>
      <p:ext uri="{BB962C8B-B14F-4D97-AF65-F5344CB8AC3E}">
        <p14:creationId xmlns:p14="http://schemas.microsoft.com/office/powerpoint/2010/main" val="150774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3161846"/>
          </a:xfrm>
        </p:spPr>
        <p:txBody>
          <a:bodyPr>
            <a:normAutofit fontScale="90000"/>
          </a:bodyPr>
          <a:lstStyle/>
          <a:p>
            <a:r>
              <a:rPr lang="en-US" dirty="0"/>
              <a:t>                                    Ingredients</a:t>
            </a:r>
            <a:br>
              <a:rPr lang="en-US" dirty="0"/>
            </a:br>
            <a:r>
              <a:rPr lang="en-US" dirty="0"/>
              <a:t>The information for each ingredient is included in the template.  This information is used in inventory &amp; traceability functions.</a:t>
            </a:r>
            <a:br>
              <a:rPr lang="en-US" dirty="0"/>
            </a:br>
            <a:br>
              <a:rPr lang="en-US" dirty="0"/>
            </a:br>
            <a:endParaRPr lang="en-US" dirty="0"/>
          </a:p>
        </p:txBody>
      </p:sp>
      <p:pic>
        <p:nvPicPr>
          <p:cNvPr id="16" name="Content Placeholder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998" y="2830286"/>
            <a:ext cx="11478004" cy="2933133"/>
          </a:xfrm>
        </p:spPr>
      </p:pic>
    </p:spTree>
    <p:extLst>
      <p:ext uri="{BB962C8B-B14F-4D97-AF65-F5344CB8AC3E}">
        <p14:creationId xmlns:p14="http://schemas.microsoft.com/office/powerpoint/2010/main" val="307129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9788" y="457200"/>
            <a:ext cx="3932237" cy="561372"/>
          </a:xfrm>
        </p:spPr>
        <p:txBody>
          <a:bodyPr>
            <a:normAutofit fontScale="90000"/>
          </a:bodyPr>
          <a:lstStyle/>
          <a:p>
            <a:pPr algn="ctr"/>
            <a:r>
              <a:rPr lang="en-US" dirty="0"/>
              <a:t>                                    </a:t>
            </a:r>
            <a:br>
              <a:rPr lang="en-US" dirty="0"/>
            </a:br>
            <a:br>
              <a:rPr lang="en-US" dirty="0"/>
            </a:br>
            <a:br>
              <a:rPr lang="en-US" dirty="0"/>
            </a:br>
            <a:br>
              <a:rPr lang="en-US" dirty="0"/>
            </a:br>
            <a:br>
              <a:rPr lang="en-US" dirty="0"/>
            </a:br>
            <a:br>
              <a:rPr lang="en-US" dirty="0"/>
            </a:br>
            <a:br>
              <a:rPr lang="en-US" dirty="0"/>
            </a:br>
            <a:br>
              <a:rPr lang="en-US" dirty="0"/>
            </a:br>
            <a:r>
              <a:rPr lang="en-US" dirty="0"/>
              <a:t>Recipe Management</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30850" y="1852612"/>
            <a:ext cx="5476875" cy="3143250"/>
          </a:xfrm>
        </p:spPr>
      </p:pic>
      <p:sp>
        <p:nvSpPr>
          <p:cNvPr id="4" name="Text Placeholder 3"/>
          <p:cNvSpPr>
            <a:spLocks noGrp="1"/>
          </p:cNvSpPr>
          <p:nvPr>
            <p:ph type="body" sz="half" idx="2"/>
          </p:nvPr>
        </p:nvSpPr>
        <p:spPr/>
        <p:txBody>
          <a:bodyPr/>
          <a:lstStyle/>
          <a:p>
            <a:r>
              <a:rPr lang="en-US" dirty="0"/>
              <a:t>The recipes are used to for depleting inventory of ingredients and for traceability of ingredients in finished product.</a:t>
            </a:r>
          </a:p>
        </p:txBody>
      </p:sp>
    </p:spTree>
    <p:extLst>
      <p:ext uri="{BB962C8B-B14F-4D97-AF65-F5344CB8AC3E}">
        <p14:creationId xmlns:p14="http://schemas.microsoft.com/office/powerpoint/2010/main" val="153674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Recipe Build</a:t>
            </a:r>
            <a:br>
              <a:rPr lang="en-US" dirty="0"/>
            </a:br>
            <a:r>
              <a:rPr lang="en-US" sz="4000" dirty="0"/>
              <a:t>Ingredients, Instructions, Quantities, Order, Recipe Yield Variables for changing the weight of the Recipe.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9644" y="1825625"/>
            <a:ext cx="6132711" cy="4351338"/>
          </a:xfrm>
        </p:spPr>
      </p:pic>
    </p:spTree>
    <p:extLst>
      <p:ext uri="{BB962C8B-B14F-4D97-AF65-F5344CB8AC3E}">
        <p14:creationId xmlns:p14="http://schemas.microsoft.com/office/powerpoint/2010/main" val="2421841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2320202"/>
          </a:xfrm>
        </p:spPr>
        <p:txBody>
          <a:bodyPr>
            <a:normAutofit fontScale="90000"/>
          </a:bodyPr>
          <a:lstStyle/>
          <a:p>
            <a:r>
              <a:rPr lang="en-US" dirty="0"/>
              <a:t>                            Finished Product</a:t>
            </a:r>
            <a:br>
              <a:rPr lang="en-US" dirty="0"/>
            </a:br>
            <a:r>
              <a:rPr lang="en-US" dirty="0"/>
              <a:t>The information for each product is included in the template.  This information is used in inventory &amp; traceability functions.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2100" y="3154051"/>
            <a:ext cx="9067800" cy="2990850"/>
          </a:xfrm>
        </p:spPr>
      </p:pic>
    </p:spTree>
    <p:extLst>
      <p:ext uri="{BB962C8B-B14F-4D97-AF65-F5344CB8AC3E}">
        <p14:creationId xmlns:p14="http://schemas.microsoft.com/office/powerpoint/2010/main" val="412309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Inventory Management</a:t>
            </a:r>
          </a:p>
        </p:txBody>
      </p:sp>
      <p:sp>
        <p:nvSpPr>
          <p:cNvPr id="5" name="Text Placeholder 4"/>
          <p:cNvSpPr>
            <a:spLocks noGrp="1"/>
          </p:cNvSpPr>
          <p:nvPr>
            <p:ph type="body" idx="1"/>
          </p:nvPr>
        </p:nvSpPr>
        <p:spPr/>
        <p:txBody>
          <a:bodyPr/>
          <a:lstStyle/>
          <a:p>
            <a:pPr algn="ctr"/>
            <a:r>
              <a:rPr lang="en-US" dirty="0"/>
              <a:t>Receiving Ingredients</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83841" y="2656114"/>
            <a:ext cx="3766162" cy="2896167"/>
          </a:xfrm>
        </p:spPr>
      </p:pic>
      <p:sp>
        <p:nvSpPr>
          <p:cNvPr id="7" name="Text Placeholder 6"/>
          <p:cNvSpPr>
            <a:spLocks noGrp="1"/>
          </p:cNvSpPr>
          <p:nvPr>
            <p:ph type="body" sz="quarter" idx="3"/>
          </p:nvPr>
        </p:nvSpPr>
        <p:spPr/>
        <p:txBody>
          <a:bodyPr/>
          <a:lstStyle/>
          <a:p>
            <a:pPr algn="ctr"/>
            <a:r>
              <a:rPr lang="en-US" dirty="0"/>
              <a:t>Adjusting Ingredient Inventory</a:t>
            </a:r>
          </a:p>
        </p:txBody>
      </p:sp>
      <p:pic>
        <p:nvPicPr>
          <p:cNvPr id="10" name="Content Placeholder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855112" y="2656114"/>
            <a:ext cx="3873553" cy="2743767"/>
          </a:xfrm>
        </p:spPr>
      </p:pic>
    </p:spTree>
    <p:extLst>
      <p:ext uri="{BB962C8B-B14F-4D97-AF65-F5344CB8AC3E}">
        <p14:creationId xmlns:p14="http://schemas.microsoft.com/office/powerpoint/2010/main" val="2647852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2811</TotalTime>
  <Words>481</Words>
  <Application>Microsoft Office PowerPoint</Application>
  <PresentationFormat>Widescreen</PresentationFormat>
  <Paragraphs>117</Paragraphs>
  <Slides>17</Slides>
  <Notes>17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S9k Traceability System</vt:lpstr>
      <vt:lpstr>PowerPoint Presentation</vt:lpstr>
      <vt:lpstr>Homepage</vt:lpstr>
      <vt:lpstr>Admin Tab</vt:lpstr>
      <vt:lpstr>                                    Ingredients The information for each ingredient is included in the template.  This information is used in inventory &amp; traceability functions.  </vt:lpstr>
      <vt:lpstr>                                            Recipe Management</vt:lpstr>
      <vt:lpstr>                                     Recipe Build Ingredients, Instructions, Quantities, Order, Recipe Yield Variables for changing the weight of the Recipe.</vt:lpstr>
      <vt:lpstr>                            Finished Product The information for each product is included in the template.  This information is used in inventory &amp; traceability functions.</vt:lpstr>
      <vt:lpstr>Inventory Management</vt:lpstr>
      <vt:lpstr>           Ingredient Inventory Management Quantity on hand and detail for receipts and usage.</vt:lpstr>
      <vt:lpstr>Daily Schedule Form</vt:lpstr>
      <vt:lpstr>Example of Production Dashboard</vt:lpstr>
      <vt:lpstr>Finished Product Dashboard</vt:lpstr>
      <vt:lpstr>Shipping Form</vt:lpstr>
      <vt:lpstr>PowerPoint Presentation</vt:lpstr>
      <vt:lpstr>                                    Traceability These forms are customized to meet the customers requirements for tracking information.</vt:lpstr>
      <vt:lpstr>S9k Traceability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S9k Production Floor System</dc:title>
  <dc:creator>Larry Wyatt</dc:creator>
  <cp:lastModifiedBy>Larry Wyatt</cp:lastModifiedBy>
  <cp:revision>25</cp:revision>
  <dcterms:created xsi:type="dcterms:W3CDTF">2016-08-02T15:47:57Z</dcterms:created>
  <dcterms:modified xsi:type="dcterms:W3CDTF">2016-08-04T15:20:10Z</dcterms:modified>
</cp:coreProperties>
</file>